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5" r:id="rId6"/>
    <p:sldId id="261" r:id="rId7"/>
    <p:sldId id="262" r:id="rId8"/>
    <p:sldId id="260" r:id="rId9"/>
    <p:sldId id="263" r:id="rId10"/>
    <p:sldId id="264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  <a:srgbClr val="EBACEC"/>
    <a:srgbClr val="000000"/>
    <a:srgbClr val="FF8AD8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11" autoAdjust="0"/>
    <p:restoredTop sz="88991" autoAdjust="0"/>
  </p:normalViewPr>
  <p:slideViewPr>
    <p:cSldViewPr>
      <p:cViewPr varScale="1">
        <p:scale>
          <a:sx n="159" d="100"/>
          <a:sy n="159" d="100"/>
        </p:scale>
        <p:origin x="50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268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0.tiff>
</file>

<file path=ppt/media/image11.png>
</file>

<file path=ppt/media/image11.tiff>
</file>

<file path=ppt/media/image12.png>
</file>

<file path=ppt/media/image12.tiff>
</file>

<file path=ppt/media/image13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4.tiff>
</file>

<file path=ppt/media/image5.tiff>
</file>

<file path=ppt/media/image6.png>
</file>

<file path=ppt/media/image7.tiff>
</file>

<file path=ppt/media/image8.png>
</file>

<file path=ppt/media/image8.tiff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D1B20-A248-FB47-8240-73C0C5F47C9D}" type="datetimeFigureOut">
              <a:t>2020/1/11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746F-AF1F-C048-A2ED-B38EF01E9631}" type="slidenum"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5597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円/楕円 3">
            <a:extLst>
              <a:ext uri="{FF2B5EF4-FFF2-40B4-BE49-F238E27FC236}">
                <a16:creationId xmlns:a16="http://schemas.microsoft.com/office/drawing/2014/main" id="{40BD511A-FE9E-B641-A323-1F2451D0C873}"/>
              </a:ext>
            </a:extLst>
          </p:cNvPr>
          <p:cNvSpPr/>
          <p:nvPr userDrawn="1"/>
        </p:nvSpPr>
        <p:spPr>
          <a:xfrm>
            <a:off x="8651631" y="6350558"/>
            <a:ext cx="411982" cy="41198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latin typeface="+mj-ea"/>
              <a:ea typeface="+mj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0A01A1C-B0C5-904D-963A-785848775F4A}"/>
              </a:ext>
            </a:extLst>
          </p:cNvPr>
          <p:cNvSpPr txBox="1"/>
          <p:nvPr userDrawn="1"/>
        </p:nvSpPr>
        <p:spPr>
          <a:xfrm>
            <a:off x="8661679" y="6400799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8E17320-8F29-C346-80F3-7693511BE498}" type="slidenum">
              <a:rPr kumimoji="1" lang="ja-JP" altLang="en-US" sz="1400"/>
              <a:pPr algn="ctr"/>
              <a:t>‹#›</a:t>
            </a:fld>
            <a:endParaRPr kumimoji="1" lang="ja-JP" altLang="en-US" sz="1400" dirty="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1977278B-6103-7448-8885-11FCA29D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ln>
                  <a:solidFill>
                    <a:srgbClr val="011893"/>
                  </a:solidFill>
                </a:ln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47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0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tiff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5.tiff"/><Relationship Id="rId7" Type="http://schemas.openxmlformats.org/officeDocument/2006/relationships/image" Target="../media/image3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png"/><Relationship Id="rId9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9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tiff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tiff"/><Relationship Id="rId5" Type="http://schemas.openxmlformats.org/officeDocument/2006/relationships/image" Target="../media/image17.tiff"/><Relationship Id="rId4" Type="http://schemas.openxmlformats.org/officeDocument/2006/relationships/image" Target="../media/image15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C4099E-EB60-DC4F-967D-225ED88E614D}"/>
              </a:ext>
            </a:extLst>
          </p:cNvPr>
          <p:cNvSpPr txBox="1"/>
          <p:nvPr/>
        </p:nvSpPr>
        <p:spPr>
          <a:xfrm>
            <a:off x="0" y="124968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solidFill>
                  <a:srgbClr val="011893"/>
                </a:solidFill>
              </a:rPr>
              <a:t>簡単な機械学習</a:t>
            </a:r>
            <a:endParaRPr kumimoji="1" lang="ja-JP" altLang="en-US" sz="3200" dirty="0">
              <a:solidFill>
                <a:srgbClr val="011893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FA400E-C243-F347-9BE6-46E657DCD3B8}"/>
              </a:ext>
            </a:extLst>
          </p:cNvPr>
          <p:cNvSpPr txBox="1"/>
          <p:nvPr/>
        </p:nvSpPr>
        <p:spPr>
          <a:xfrm>
            <a:off x="0" y="16256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/>
              <a:t>プログラミング基礎同演習</a:t>
            </a:r>
            <a:endParaRPr kumimoji="1" lang="ja-JP" altLang="en-US" sz="28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1C33B1-D329-9348-9718-97E836138DF6}"/>
              </a:ext>
            </a:extLst>
          </p:cNvPr>
          <p:cNvSpPr txBox="1"/>
          <p:nvPr/>
        </p:nvSpPr>
        <p:spPr>
          <a:xfrm>
            <a:off x="3627120" y="5242560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慶應義塾大学理工学部物理情報工学科</a:t>
            </a:r>
            <a:endParaRPr lang="en-US" altLang="ja-JP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5EEEB6-32A6-914E-957E-5C31A877EF9C}"/>
              </a:ext>
            </a:extLst>
          </p:cNvPr>
          <p:cNvSpPr txBox="1"/>
          <p:nvPr/>
        </p:nvSpPr>
        <p:spPr>
          <a:xfrm>
            <a:off x="8172400" y="56612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渡辺</a:t>
            </a:r>
            <a:endParaRPr lang="en-US" altLang="ja-JP" sz="2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5E05EE1-8957-9F44-8F8E-6BD27683056C}"/>
              </a:ext>
            </a:extLst>
          </p:cNvPr>
          <p:cNvSpPr txBox="1"/>
          <p:nvPr/>
        </p:nvSpPr>
        <p:spPr>
          <a:xfrm>
            <a:off x="3271520" y="4338320"/>
            <a:ext cx="22685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/>
              <a:t>2019/1/14</a:t>
            </a:r>
            <a:endParaRPr kumimoji="1" lang="ja-JP" altLang="en-US" sz="40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1D4ADEE-9E59-8A4A-88B8-D34187A71FF4}"/>
              </a:ext>
            </a:extLst>
          </p:cNvPr>
          <p:cNvSpPr txBox="1"/>
          <p:nvPr/>
        </p:nvSpPr>
        <p:spPr>
          <a:xfrm>
            <a:off x="1043608" y="5949280"/>
            <a:ext cx="2476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00B050"/>
                </a:solidFill>
              </a:rPr>
              <a:t>#</a:t>
            </a:r>
            <a:r>
              <a:rPr kumimoji="1" lang="ja-JP" altLang="en-US" sz="3200" dirty="0">
                <a:solidFill>
                  <a:srgbClr val="00B050"/>
                </a:solidFill>
              </a:rPr>
              <a:t>プロ同演習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FB9F7F85-26CF-EB44-87B9-1825A2C5A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5949280"/>
            <a:ext cx="710444" cy="64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33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982A920E-54FD-8141-A470-C96624FA34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観測と予測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D6E2C0A-5952-094B-8EF9-17F4F5E83455}"/>
              </a:ext>
            </a:extLst>
          </p:cNvPr>
          <p:cNvSpPr txBox="1"/>
          <p:nvPr/>
        </p:nvSpPr>
        <p:spPr>
          <a:xfrm>
            <a:off x="467544" y="1124744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/>
              <a:t>何が起きたか？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3B881B6-F23B-2943-A105-4D2442924653}"/>
              </a:ext>
            </a:extLst>
          </p:cNvPr>
          <p:cNvSpPr txBox="1"/>
          <p:nvPr/>
        </p:nvSpPr>
        <p:spPr>
          <a:xfrm>
            <a:off x="755576" y="2234562"/>
            <a:ext cx="7366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多数のデータセットから、モデルが決まった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C62681E-246E-A745-8988-3417BA6F3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3182779"/>
            <a:ext cx="2004430" cy="458155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266557FA-38F1-4E4C-B2D4-242C54A69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88" y="3085440"/>
            <a:ext cx="1940849" cy="652831"/>
          </a:xfrm>
          <a:prstGeom prst="rect">
            <a:avLst/>
          </a:prstGeom>
        </p:spPr>
      </p:pic>
      <p:sp>
        <p:nvSpPr>
          <p:cNvPr id="7" name="下矢印 6">
            <a:extLst>
              <a:ext uri="{FF2B5EF4-FFF2-40B4-BE49-F238E27FC236}">
                <a16:creationId xmlns:a16="http://schemas.microsoft.com/office/drawing/2014/main" id="{62E4DDBD-416D-F749-8B72-0FD752514005}"/>
              </a:ext>
            </a:extLst>
          </p:cNvPr>
          <p:cNvSpPr/>
          <p:nvPr/>
        </p:nvSpPr>
        <p:spPr>
          <a:xfrm rot="16200000">
            <a:off x="4071404" y="3145032"/>
            <a:ext cx="565777" cy="533645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C856D53-713C-1549-BC76-D4EBF26B947B}"/>
              </a:ext>
            </a:extLst>
          </p:cNvPr>
          <p:cNvSpPr txBox="1"/>
          <p:nvPr/>
        </p:nvSpPr>
        <p:spPr>
          <a:xfrm>
            <a:off x="2483768" y="4119741"/>
            <a:ext cx="4032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solidFill>
                  <a:srgbClr val="FF0000"/>
                </a:solidFill>
              </a:rPr>
              <a:t>情報</a:t>
            </a:r>
            <a:r>
              <a:rPr kumimoji="1" lang="ja-JP" altLang="en-US" sz="3600"/>
              <a:t>が</a:t>
            </a:r>
            <a:r>
              <a:rPr kumimoji="1" lang="ja-JP" altLang="en-US" sz="3600">
                <a:solidFill>
                  <a:srgbClr val="FF0000"/>
                </a:solidFill>
              </a:rPr>
              <a:t>圧縮</a:t>
            </a:r>
            <a:r>
              <a:rPr kumimoji="1" lang="ja-JP" altLang="en-US" sz="3600"/>
              <a:t>された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3887C56-C19D-1646-86A4-F88F72C91C78}"/>
              </a:ext>
            </a:extLst>
          </p:cNvPr>
          <p:cNvSpPr txBox="1"/>
          <p:nvPr/>
        </p:nvSpPr>
        <p:spPr>
          <a:xfrm>
            <a:off x="431976" y="5191069"/>
            <a:ext cx="59298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このモデルは正しいか？</a:t>
            </a:r>
            <a:endParaRPr kumimoji="1" lang="en-US" altLang="ja-JP" sz="2800" dirty="0"/>
          </a:p>
          <a:p>
            <a:r>
              <a:rPr lang="ja-JP" altLang="en-US" sz="2800"/>
              <a:t>どうすれば正しいと検証できるか？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3568967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06134F70-7C5E-324A-810E-6F3A4C2D0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訓練誤差と汎化誤差</a:t>
            </a:r>
          </a:p>
        </p:txBody>
      </p:sp>
      <p:pic>
        <p:nvPicPr>
          <p:cNvPr id="3" name="Picture 2" descr="ãã¡ã¤ã«ã¢ã¤ã³ã³ï¼ãã©ã³ã¯ï¼">
            <a:extLst>
              <a:ext uri="{FF2B5EF4-FFF2-40B4-BE49-F238E27FC236}">
                <a16:creationId xmlns:a16="http://schemas.microsoft.com/office/drawing/2014/main" id="{3F29FD6B-9FD3-FC4F-9E77-26B3B3B45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8225" y="2784102"/>
            <a:ext cx="546389" cy="63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0DF71C-E362-FD44-A5BA-8E59366BB99C}"/>
              </a:ext>
            </a:extLst>
          </p:cNvPr>
          <p:cNvSpPr txBox="1"/>
          <p:nvPr/>
        </p:nvSpPr>
        <p:spPr>
          <a:xfrm>
            <a:off x="3284614" y="2048932"/>
            <a:ext cx="2429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データセット</a:t>
            </a:r>
            <a:endParaRPr kumimoji="1" lang="ja-JP" altLang="en-US" sz="2400" dirty="0"/>
          </a:p>
        </p:txBody>
      </p:sp>
      <p:pic>
        <p:nvPicPr>
          <p:cNvPr id="5" name="Picture 2" descr="ãã¡ã¤ã«ã¢ã¤ã³ã³ï¼ãã©ã³ã¯ï¼">
            <a:extLst>
              <a:ext uri="{FF2B5EF4-FFF2-40B4-BE49-F238E27FC236}">
                <a16:creationId xmlns:a16="http://schemas.microsoft.com/office/drawing/2014/main" id="{A3045107-7644-DA44-A1DD-2F94B88CA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389" y="2784102"/>
            <a:ext cx="546389" cy="63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ãã¡ã¤ã«ã¢ã¤ã³ã³ï¼ãã©ã³ã¯ï¼">
            <a:extLst>
              <a:ext uri="{FF2B5EF4-FFF2-40B4-BE49-F238E27FC236}">
                <a16:creationId xmlns:a16="http://schemas.microsoft.com/office/drawing/2014/main" id="{C728878C-3C18-9249-9772-4FD74A7B74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0553" y="2784102"/>
            <a:ext cx="546389" cy="63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ãã¡ã¤ã«ã¢ã¤ã³ã³ï¼ãã©ã³ã¯ï¼">
            <a:extLst>
              <a:ext uri="{FF2B5EF4-FFF2-40B4-BE49-F238E27FC236}">
                <a16:creationId xmlns:a16="http://schemas.microsoft.com/office/drawing/2014/main" id="{8ED330E4-8367-0346-AE26-974CB8141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717" y="2784102"/>
            <a:ext cx="546389" cy="63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ãã¡ã¤ã«ã¢ã¤ã³ã³ï¼ãã©ã³ã¯ï¼">
            <a:extLst>
              <a:ext uri="{FF2B5EF4-FFF2-40B4-BE49-F238E27FC236}">
                <a16:creationId xmlns:a16="http://schemas.microsoft.com/office/drawing/2014/main" id="{4EECE304-6FEF-8543-80E6-08C3D4257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2881" y="2784102"/>
            <a:ext cx="546389" cy="63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ãã¡ã¤ã«ã¢ã¤ã³ã³ï¼èµ¤ï¼">
            <a:extLst>
              <a:ext uri="{FF2B5EF4-FFF2-40B4-BE49-F238E27FC236}">
                <a16:creationId xmlns:a16="http://schemas.microsoft.com/office/drawing/2014/main" id="{37BBADBA-FAFE-9747-AEEC-9F1024FD9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940" y="4225186"/>
            <a:ext cx="509443" cy="591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ãã¡ã¤ã«ã¢ã¤ã³ã³ï¼èµ¤ï¼">
            <a:extLst>
              <a:ext uri="{FF2B5EF4-FFF2-40B4-BE49-F238E27FC236}">
                <a16:creationId xmlns:a16="http://schemas.microsoft.com/office/drawing/2014/main" id="{F5B52B2C-EB88-5B45-A32A-11FDD84B6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8049" y="4225186"/>
            <a:ext cx="509443" cy="591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ãã¡ã¤ã«ã¢ã¤ã³ã³ï¼èµ¤ï¼">
            <a:extLst>
              <a:ext uri="{FF2B5EF4-FFF2-40B4-BE49-F238E27FC236}">
                <a16:creationId xmlns:a16="http://schemas.microsoft.com/office/drawing/2014/main" id="{579574C5-923D-0F4A-AAC2-C95C14FB54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158" y="4225186"/>
            <a:ext cx="509443" cy="591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84D56C2-C616-E343-93D5-8D9137C081E9}"/>
              </a:ext>
            </a:extLst>
          </p:cNvPr>
          <p:cNvSpPr txBox="1"/>
          <p:nvPr/>
        </p:nvSpPr>
        <p:spPr>
          <a:xfrm>
            <a:off x="1510353" y="3680228"/>
            <a:ext cx="2051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訓練データ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849C0DE-C198-BC42-B8FC-2873C8906EE0}"/>
              </a:ext>
            </a:extLst>
          </p:cNvPr>
          <p:cNvSpPr txBox="1"/>
          <p:nvPr/>
        </p:nvSpPr>
        <p:spPr>
          <a:xfrm>
            <a:off x="5583110" y="3615334"/>
            <a:ext cx="2423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テスト</a:t>
            </a:r>
            <a:r>
              <a:rPr kumimoji="1" lang="ja-JP" altLang="en-US" sz="2400" dirty="0"/>
              <a:t>データ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4D51BD9-7E7D-F347-9E0A-D5D871DFC0D8}"/>
              </a:ext>
            </a:extLst>
          </p:cNvPr>
          <p:cNvSpPr txBox="1"/>
          <p:nvPr/>
        </p:nvSpPr>
        <p:spPr>
          <a:xfrm>
            <a:off x="1382523" y="519623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モデルを</a:t>
            </a:r>
            <a:r>
              <a:rPr kumimoji="1" lang="ja-JP" altLang="en-US" dirty="0"/>
              <a:t>決める</a:t>
            </a:r>
          </a:p>
        </p:txBody>
      </p:sp>
      <p:pic>
        <p:nvPicPr>
          <p:cNvPr id="15" name="Picture 6" descr="ãã¡ã¤ã«ã¢ã¤ã³ã³ï¼éï¼">
            <a:extLst>
              <a:ext uri="{FF2B5EF4-FFF2-40B4-BE49-F238E27FC236}">
                <a16:creationId xmlns:a16="http://schemas.microsoft.com/office/drawing/2014/main" id="{306F9A80-EBEE-704E-889A-E14083385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5669" y="4225186"/>
            <a:ext cx="521710" cy="60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ãã¡ã¤ã«ã¢ã¤ã³ã³ï¼éï¼">
            <a:extLst>
              <a:ext uri="{FF2B5EF4-FFF2-40B4-BE49-F238E27FC236}">
                <a16:creationId xmlns:a16="http://schemas.microsoft.com/office/drawing/2014/main" id="{C0502599-97F0-E541-A302-2EC81086E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316" y="4225186"/>
            <a:ext cx="521710" cy="60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20A944E-0FB0-314B-ADE2-9FEF7A581B63}"/>
              </a:ext>
            </a:extLst>
          </p:cNvPr>
          <p:cNvSpPr txBox="1"/>
          <p:nvPr/>
        </p:nvSpPr>
        <p:spPr>
          <a:xfrm>
            <a:off x="5193935" y="5181736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モデルの予測性能を確認する</a:t>
            </a:r>
            <a:endParaRPr kumimoji="1" lang="ja-JP" altLang="en-US" dirty="0"/>
          </a:p>
        </p:txBody>
      </p:sp>
      <p:sp>
        <p:nvSpPr>
          <p:cNvPr id="18" name="角丸四角形 17">
            <a:extLst>
              <a:ext uri="{FF2B5EF4-FFF2-40B4-BE49-F238E27FC236}">
                <a16:creationId xmlns:a16="http://schemas.microsoft.com/office/drawing/2014/main" id="{13805D6A-2187-9947-9CDC-0061E6AE3089}"/>
              </a:ext>
            </a:extLst>
          </p:cNvPr>
          <p:cNvSpPr/>
          <p:nvPr/>
        </p:nvSpPr>
        <p:spPr>
          <a:xfrm>
            <a:off x="2614259" y="2710558"/>
            <a:ext cx="3393017" cy="773058"/>
          </a:xfrm>
          <a:prstGeom prst="roundRect">
            <a:avLst>
              <a:gd name="adj" fmla="val 29810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角丸四角形 18">
            <a:extLst>
              <a:ext uri="{FF2B5EF4-FFF2-40B4-BE49-F238E27FC236}">
                <a16:creationId xmlns:a16="http://schemas.microsoft.com/office/drawing/2014/main" id="{2C347DE6-72AD-5D4D-8094-6B4A1B063D62}"/>
              </a:ext>
            </a:extLst>
          </p:cNvPr>
          <p:cNvSpPr/>
          <p:nvPr/>
        </p:nvSpPr>
        <p:spPr>
          <a:xfrm>
            <a:off x="1162320" y="4164085"/>
            <a:ext cx="2208217" cy="773058"/>
          </a:xfrm>
          <a:prstGeom prst="roundRect">
            <a:avLst>
              <a:gd name="adj" fmla="val 29810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角丸四角形 19">
            <a:extLst>
              <a:ext uri="{FF2B5EF4-FFF2-40B4-BE49-F238E27FC236}">
                <a16:creationId xmlns:a16="http://schemas.microsoft.com/office/drawing/2014/main" id="{F13C6045-BA98-1945-931B-ADB7D19281FB}"/>
              </a:ext>
            </a:extLst>
          </p:cNvPr>
          <p:cNvSpPr/>
          <p:nvPr/>
        </p:nvSpPr>
        <p:spPr>
          <a:xfrm>
            <a:off x="5942886" y="4156600"/>
            <a:ext cx="1400392" cy="773058"/>
          </a:xfrm>
          <a:prstGeom prst="roundRect">
            <a:avLst>
              <a:gd name="adj" fmla="val 29810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1" name="カギ線コネクタ 20">
            <a:extLst>
              <a:ext uri="{FF2B5EF4-FFF2-40B4-BE49-F238E27FC236}">
                <a16:creationId xmlns:a16="http://schemas.microsoft.com/office/drawing/2014/main" id="{38DBAF71-CB07-1E42-ACDF-4D71289155D6}"/>
              </a:ext>
            </a:extLst>
          </p:cNvPr>
          <p:cNvCxnSpPr>
            <a:stCxn id="23" idx="4"/>
            <a:endCxn id="19" idx="3"/>
          </p:cNvCxnSpPr>
          <p:nvPr/>
        </p:nvCxnSpPr>
        <p:spPr>
          <a:xfrm rot="5400000">
            <a:off x="3236894" y="3731505"/>
            <a:ext cx="952753" cy="68546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カギ線コネクタ 21">
            <a:extLst>
              <a:ext uri="{FF2B5EF4-FFF2-40B4-BE49-F238E27FC236}">
                <a16:creationId xmlns:a16="http://schemas.microsoft.com/office/drawing/2014/main" id="{E731D37A-3818-174D-BE53-ACFC8E2777B6}"/>
              </a:ext>
            </a:extLst>
          </p:cNvPr>
          <p:cNvCxnSpPr>
            <a:stCxn id="24" idx="4"/>
          </p:cNvCxnSpPr>
          <p:nvPr/>
        </p:nvCxnSpPr>
        <p:spPr>
          <a:xfrm rot="16200000" flipH="1">
            <a:off x="4772084" y="3358338"/>
            <a:ext cx="938464" cy="141751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楕円 76">
            <a:extLst>
              <a:ext uri="{FF2B5EF4-FFF2-40B4-BE49-F238E27FC236}">
                <a16:creationId xmlns:a16="http://schemas.microsoft.com/office/drawing/2014/main" id="{DF9B5BBA-7054-3A44-921E-BD1C241664D2}"/>
              </a:ext>
            </a:extLst>
          </p:cNvPr>
          <p:cNvSpPr/>
          <p:nvPr/>
        </p:nvSpPr>
        <p:spPr>
          <a:xfrm>
            <a:off x="3992217" y="3483616"/>
            <a:ext cx="127569" cy="11424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楕円 81">
            <a:extLst>
              <a:ext uri="{FF2B5EF4-FFF2-40B4-BE49-F238E27FC236}">
                <a16:creationId xmlns:a16="http://schemas.microsoft.com/office/drawing/2014/main" id="{984C422F-A5B2-404A-924F-340220B45712}"/>
              </a:ext>
            </a:extLst>
          </p:cNvPr>
          <p:cNvSpPr/>
          <p:nvPr/>
        </p:nvSpPr>
        <p:spPr>
          <a:xfrm>
            <a:off x="4480004" y="3483616"/>
            <a:ext cx="105114" cy="11424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7B8F8A6-CF32-764D-A8CF-CDA10A2D7457}"/>
              </a:ext>
            </a:extLst>
          </p:cNvPr>
          <p:cNvSpPr txBox="1"/>
          <p:nvPr/>
        </p:nvSpPr>
        <p:spPr>
          <a:xfrm>
            <a:off x="1615157" y="1190570"/>
            <a:ext cx="5391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データを</a:t>
            </a:r>
            <a:r>
              <a:rPr kumimoji="1" lang="en-US" altLang="ja-JP" sz="2800" dirty="0"/>
              <a:t>2</a:t>
            </a:r>
            <a:r>
              <a:rPr kumimoji="1" lang="ja-JP" altLang="en-US" sz="2800"/>
              <a:t>つのグループに分ける</a:t>
            </a:r>
          </a:p>
        </p:txBody>
      </p:sp>
    </p:spTree>
    <p:extLst>
      <p:ext uri="{BB962C8B-B14F-4D97-AF65-F5344CB8AC3E}">
        <p14:creationId xmlns:p14="http://schemas.microsoft.com/office/powerpoint/2010/main" val="2338614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A9C8F78-E78F-C149-8D3E-D564BA121B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訓練誤差と汎化誤差</a:t>
            </a:r>
          </a:p>
        </p:txBody>
      </p:sp>
      <p:cxnSp>
        <p:nvCxnSpPr>
          <p:cNvPr id="3" name="直線コネクタ 2">
            <a:extLst>
              <a:ext uri="{FF2B5EF4-FFF2-40B4-BE49-F238E27FC236}">
                <a16:creationId xmlns:a16="http://schemas.microsoft.com/office/drawing/2014/main" id="{FE98D8B4-77FD-A640-BC23-DBDD49353706}"/>
              </a:ext>
            </a:extLst>
          </p:cNvPr>
          <p:cNvCxnSpPr/>
          <p:nvPr/>
        </p:nvCxnSpPr>
        <p:spPr>
          <a:xfrm>
            <a:off x="6076607" y="5001491"/>
            <a:ext cx="1647" cy="274619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7F80CFA6-C043-5347-800D-201C7F098CED}"/>
              </a:ext>
            </a:extLst>
          </p:cNvPr>
          <p:cNvCxnSpPr/>
          <p:nvPr/>
        </p:nvCxnSpPr>
        <p:spPr>
          <a:xfrm>
            <a:off x="7106461" y="4073244"/>
            <a:ext cx="1647" cy="274619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9DEB2DB-B419-C043-8A75-ACEB049093B6}"/>
              </a:ext>
            </a:extLst>
          </p:cNvPr>
          <p:cNvCxnSpPr/>
          <p:nvPr/>
        </p:nvCxnSpPr>
        <p:spPr>
          <a:xfrm>
            <a:off x="1381840" y="5238469"/>
            <a:ext cx="0" cy="8636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6558EC22-C124-F54E-AC8A-DB461E1D2C7B}"/>
              </a:ext>
            </a:extLst>
          </p:cNvPr>
          <p:cNvCxnSpPr/>
          <p:nvPr/>
        </p:nvCxnSpPr>
        <p:spPr>
          <a:xfrm>
            <a:off x="2194525" y="4447203"/>
            <a:ext cx="0" cy="295966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306BBDF7-828A-A241-B663-64D62B9172DF}"/>
              </a:ext>
            </a:extLst>
          </p:cNvPr>
          <p:cNvCxnSpPr/>
          <p:nvPr/>
        </p:nvCxnSpPr>
        <p:spPr>
          <a:xfrm>
            <a:off x="3294932" y="4066894"/>
            <a:ext cx="1647" cy="274619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CEF57709-4109-744C-A89C-1809A963C9D3}"/>
              </a:ext>
            </a:extLst>
          </p:cNvPr>
          <p:cNvCxnSpPr/>
          <p:nvPr/>
        </p:nvCxnSpPr>
        <p:spPr>
          <a:xfrm flipV="1">
            <a:off x="731023" y="3210914"/>
            <a:ext cx="0" cy="27838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A2618B53-0DB5-864F-8C60-6EFCE97B0FEF}"/>
              </a:ext>
            </a:extLst>
          </p:cNvPr>
          <p:cNvCxnSpPr>
            <a:cxnSpLocks/>
          </p:cNvCxnSpPr>
          <p:nvPr/>
        </p:nvCxnSpPr>
        <p:spPr>
          <a:xfrm>
            <a:off x="395743" y="5639154"/>
            <a:ext cx="332232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1537491-1A46-0D49-8016-5AFE0704B53A}"/>
              </a:ext>
            </a:extLst>
          </p:cNvPr>
          <p:cNvSpPr txBox="1"/>
          <p:nvPr/>
        </p:nvSpPr>
        <p:spPr>
          <a:xfrm>
            <a:off x="385583" y="56899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48E8F55-2DCB-F14B-8978-50C25B9F2B00}"/>
              </a:ext>
            </a:extLst>
          </p:cNvPr>
          <p:cNvSpPr txBox="1"/>
          <p:nvPr/>
        </p:nvSpPr>
        <p:spPr>
          <a:xfrm>
            <a:off x="3738383" y="545627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入力</a:t>
            </a:r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D8E1294-B3FB-0844-A570-034D5E896A6E}"/>
              </a:ext>
            </a:extLst>
          </p:cNvPr>
          <p:cNvSpPr txBox="1"/>
          <p:nvPr/>
        </p:nvSpPr>
        <p:spPr>
          <a:xfrm>
            <a:off x="407857" y="284158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出力</a:t>
            </a:r>
            <a:endParaRPr kumimoji="1" lang="ja-JP" altLang="en-US" dirty="0"/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3CCA04B7-2335-884E-9944-5EE961604D71}"/>
              </a:ext>
            </a:extLst>
          </p:cNvPr>
          <p:cNvCxnSpPr/>
          <p:nvPr/>
        </p:nvCxnSpPr>
        <p:spPr>
          <a:xfrm flipV="1">
            <a:off x="741183" y="3779874"/>
            <a:ext cx="3017520" cy="18491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円/楕円 9">
            <a:extLst>
              <a:ext uri="{FF2B5EF4-FFF2-40B4-BE49-F238E27FC236}">
                <a16:creationId xmlns:a16="http://schemas.microsoft.com/office/drawing/2014/main" id="{865049FA-3356-0945-9618-C423D5EC286C}"/>
              </a:ext>
            </a:extLst>
          </p:cNvPr>
          <p:cNvSpPr/>
          <p:nvPr/>
        </p:nvSpPr>
        <p:spPr>
          <a:xfrm>
            <a:off x="2128485" y="4315123"/>
            <a:ext cx="132080" cy="13208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D4D33F14-513E-9948-9F46-9FB9C3390D34}"/>
                  </a:ext>
                </a:extLst>
              </p:cNvPr>
              <p:cNvSpPr txBox="1"/>
              <p:nvPr/>
            </p:nvSpPr>
            <p:spPr>
              <a:xfrm>
                <a:off x="2356623" y="5695034"/>
                <a:ext cx="24872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ja-JP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kumimoji="1" lang="ja-JP" altLang="en-US"/>
              </a:p>
            </p:txBody>
          </p:sp>
        </mc:Choice>
        <mc:Fallback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D4D33F14-513E-9948-9F46-9FB9C3390D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56623" y="5695034"/>
                <a:ext cx="248722" cy="276999"/>
              </a:xfrm>
              <a:prstGeom prst="rect">
                <a:avLst/>
              </a:prstGeom>
              <a:blipFill>
                <a:blip r:embed="rId2"/>
                <a:stretch>
                  <a:fillRect l="-15000" r="-5000" b="-1304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772BB377-F738-E049-8F16-6A3BDFBDBB5C}"/>
                  </a:ext>
                </a:extLst>
              </p:cNvPr>
              <p:cNvSpPr txBox="1"/>
              <p:nvPr/>
            </p:nvSpPr>
            <p:spPr>
              <a:xfrm>
                <a:off x="436383" y="4099914"/>
                <a:ext cx="25039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b="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kumimoji="1" lang="en-US" altLang="ja-JP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kumimoji="1" lang="ja-JP" altLang="en-US"/>
              </a:p>
            </p:txBody>
          </p:sp>
        </mc:Choice>
        <mc:Fallback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772BB377-F738-E049-8F16-6A3BDFBDBB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383" y="4099914"/>
                <a:ext cx="250390" cy="276999"/>
              </a:xfrm>
              <a:prstGeom prst="rect">
                <a:avLst/>
              </a:prstGeom>
              <a:blipFill>
                <a:blip r:embed="rId3"/>
                <a:stretch>
                  <a:fillRect l="-19048" r="-4762" b="-2173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円/楕円 9">
            <a:extLst>
              <a:ext uri="{FF2B5EF4-FFF2-40B4-BE49-F238E27FC236}">
                <a16:creationId xmlns:a16="http://schemas.microsoft.com/office/drawing/2014/main" id="{15D9F8B9-F36D-714C-8841-2CF2F475D1D2}"/>
              </a:ext>
            </a:extLst>
          </p:cNvPr>
          <p:cNvSpPr/>
          <p:nvPr/>
        </p:nvSpPr>
        <p:spPr>
          <a:xfrm>
            <a:off x="3232067" y="4347863"/>
            <a:ext cx="132080" cy="13208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円/楕円 9">
            <a:extLst>
              <a:ext uri="{FF2B5EF4-FFF2-40B4-BE49-F238E27FC236}">
                <a16:creationId xmlns:a16="http://schemas.microsoft.com/office/drawing/2014/main" id="{57809E6F-8851-5C4E-9071-998894F5E7BE}"/>
              </a:ext>
            </a:extLst>
          </p:cNvPr>
          <p:cNvSpPr/>
          <p:nvPr/>
        </p:nvSpPr>
        <p:spPr>
          <a:xfrm>
            <a:off x="1315800" y="5334355"/>
            <a:ext cx="132080" cy="13208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4786239-F0B9-2B4E-B432-19F6B8096D9B}"/>
              </a:ext>
            </a:extLst>
          </p:cNvPr>
          <p:cNvSpPr txBox="1"/>
          <p:nvPr/>
        </p:nvSpPr>
        <p:spPr>
          <a:xfrm>
            <a:off x="715446" y="442175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訓練誤差</a:t>
            </a:r>
            <a:endParaRPr kumimoji="1" lang="ja-JP" altLang="en-US" dirty="0"/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618C6553-96FD-914F-AF6D-317C87ABB96D}"/>
              </a:ext>
            </a:extLst>
          </p:cNvPr>
          <p:cNvCxnSpPr>
            <a:stCxn id="19" idx="3"/>
          </p:cNvCxnSpPr>
          <p:nvPr/>
        </p:nvCxnSpPr>
        <p:spPr>
          <a:xfrm>
            <a:off x="1823442" y="4606417"/>
            <a:ext cx="3554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0BAC2107-3266-154E-94AC-B17EEE234300}"/>
              </a:ext>
            </a:extLst>
          </p:cNvPr>
          <p:cNvCxnSpPr/>
          <p:nvPr/>
        </p:nvCxnSpPr>
        <p:spPr>
          <a:xfrm flipV="1">
            <a:off x="5045626" y="3200754"/>
            <a:ext cx="0" cy="27838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024F84BA-38FD-9F44-8321-047D291D662D}"/>
              </a:ext>
            </a:extLst>
          </p:cNvPr>
          <p:cNvCxnSpPr>
            <a:cxnSpLocks/>
          </p:cNvCxnSpPr>
          <p:nvPr/>
        </p:nvCxnSpPr>
        <p:spPr>
          <a:xfrm>
            <a:off x="4710346" y="5628994"/>
            <a:ext cx="332232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6815302F-EBAE-F343-8907-5A6CF229412B}"/>
              </a:ext>
            </a:extLst>
          </p:cNvPr>
          <p:cNvSpPr txBox="1"/>
          <p:nvPr/>
        </p:nvSpPr>
        <p:spPr>
          <a:xfrm>
            <a:off x="4700186" y="567979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42C8BF6-A5D6-254E-8044-C1311FB9D64B}"/>
              </a:ext>
            </a:extLst>
          </p:cNvPr>
          <p:cNvSpPr txBox="1"/>
          <p:nvPr/>
        </p:nvSpPr>
        <p:spPr>
          <a:xfrm>
            <a:off x="8052986" y="544611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入力</a:t>
            </a:r>
            <a:endParaRPr kumimoji="1" lang="ja-JP" altLang="en-US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69C0800A-E710-254A-8A1C-C3CCAE4A75BA}"/>
              </a:ext>
            </a:extLst>
          </p:cNvPr>
          <p:cNvSpPr txBox="1"/>
          <p:nvPr/>
        </p:nvSpPr>
        <p:spPr>
          <a:xfrm>
            <a:off x="4722460" y="283142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出力</a:t>
            </a:r>
            <a:endParaRPr kumimoji="1" lang="ja-JP" altLang="en-US" dirty="0"/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7EE83D0A-7A44-8143-961C-8957DB1EB2F9}"/>
              </a:ext>
            </a:extLst>
          </p:cNvPr>
          <p:cNvCxnSpPr/>
          <p:nvPr/>
        </p:nvCxnSpPr>
        <p:spPr>
          <a:xfrm flipV="1">
            <a:off x="5055786" y="3769714"/>
            <a:ext cx="3017520" cy="18491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0731BB99-75AF-BA4C-95BE-C6174488ABF1}"/>
                  </a:ext>
                </a:extLst>
              </p:cNvPr>
              <p:cNvSpPr txBox="1"/>
              <p:nvPr/>
            </p:nvSpPr>
            <p:spPr>
              <a:xfrm>
                <a:off x="6671226" y="5684874"/>
                <a:ext cx="24872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ja-JP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kumimoji="1" lang="ja-JP" altLang="en-US"/>
              </a:p>
            </p:txBody>
          </p:sp>
        </mc:Choice>
        <mc:Fallback>
          <p:sp>
            <p:nvSpPr>
              <p:cNvPr id="27" name="テキスト ボックス 26">
                <a:extLst>
                  <a:ext uri="{FF2B5EF4-FFF2-40B4-BE49-F238E27FC236}">
                    <a16:creationId xmlns:a16="http://schemas.microsoft.com/office/drawing/2014/main" id="{0731BB99-75AF-BA4C-95BE-C6174488AB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1226" y="5684874"/>
                <a:ext cx="248722" cy="276999"/>
              </a:xfrm>
              <a:prstGeom prst="rect">
                <a:avLst/>
              </a:prstGeom>
              <a:blipFill>
                <a:blip r:embed="rId4"/>
                <a:stretch>
                  <a:fillRect l="-9524" r="-4762" b="-1818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0D11484C-FDBF-DC4E-9D7D-F8D6B68BEB07}"/>
                  </a:ext>
                </a:extLst>
              </p:cNvPr>
              <p:cNvSpPr txBox="1"/>
              <p:nvPr/>
            </p:nvSpPr>
            <p:spPr>
              <a:xfrm>
                <a:off x="4750986" y="4089754"/>
                <a:ext cx="25039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b="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kumimoji="1" lang="en-US" altLang="ja-JP" b="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kumimoji="1" lang="ja-JP" altLang="en-US"/>
              </a:p>
            </p:txBody>
          </p:sp>
        </mc:Choice>
        <mc:Fallback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0D11484C-FDBF-DC4E-9D7D-F8D6B68BEB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0986" y="4089754"/>
                <a:ext cx="250390" cy="276999"/>
              </a:xfrm>
              <a:prstGeom prst="rect">
                <a:avLst/>
              </a:prstGeom>
              <a:blipFill>
                <a:blip r:embed="rId5"/>
                <a:stretch>
                  <a:fillRect l="-19048" r="-4762" b="-2173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455F62D-4138-2441-A2AF-6CA4E260CA27}"/>
              </a:ext>
            </a:extLst>
          </p:cNvPr>
          <p:cNvSpPr txBox="1"/>
          <p:nvPr/>
        </p:nvSpPr>
        <p:spPr>
          <a:xfrm>
            <a:off x="5587895" y="405390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汎化誤差</a:t>
            </a:r>
            <a:endParaRPr kumimoji="1" lang="ja-JP" altLang="en-US" dirty="0"/>
          </a:p>
        </p:txBody>
      </p:sp>
      <p:sp>
        <p:nvSpPr>
          <p:cNvPr id="30" name="円/楕円 9">
            <a:extLst>
              <a:ext uri="{FF2B5EF4-FFF2-40B4-BE49-F238E27FC236}">
                <a16:creationId xmlns:a16="http://schemas.microsoft.com/office/drawing/2014/main" id="{012A157D-A464-ED44-934C-6112B64B78BF}"/>
              </a:ext>
            </a:extLst>
          </p:cNvPr>
          <p:cNvSpPr/>
          <p:nvPr/>
        </p:nvSpPr>
        <p:spPr>
          <a:xfrm>
            <a:off x="7042068" y="4001503"/>
            <a:ext cx="132080" cy="13208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9">
            <a:extLst>
              <a:ext uri="{FF2B5EF4-FFF2-40B4-BE49-F238E27FC236}">
                <a16:creationId xmlns:a16="http://schemas.microsoft.com/office/drawing/2014/main" id="{4A1CF95E-B96C-114C-B706-2CEE2D679DCB}"/>
              </a:ext>
            </a:extLst>
          </p:cNvPr>
          <p:cNvSpPr/>
          <p:nvPr/>
        </p:nvSpPr>
        <p:spPr>
          <a:xfrm>
            <a:off x="6012216" y="5206846"/>
            <a:ext cx="132080" cy="13208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0D93D006-CF5F-F946-8571-9D82D720B0F3}"/>
              </a:ext>
            </a:extLst>
          </p:cNvPr>
          <p:cNvCxnSpPr/>
          <p:nvPr/>
        </p:nvCxnSpPr>
        <p:spPr>
          <a:xfrm>
            <a:off x="6686640" y="4224782"/>
            <a:ext cx="3554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右矢印 32">
            <a:extLst>
              <a:ext uri="{FF2B5EF4-FFF2-40B4-BE49-F238E27FC236}">
                <a16:creationId xmlns:a16="http://schemas.microsoft.com/office/drawing/2014/main" id="{7C871ED5-0C1E-FB49-9AA9-3FE9EF08EE24}"/>
              </a:ext>
            </a:extLst>
          </p:cNvPr>
          <p:cNvSpPr/>
          <p:nvPr/>
        </p:nvSpPr>
        <p:spPr>
          <a:xfrm>
            <a:off x="4005260" y="4105874"/>
            <a:ext cx="476560" cy="459091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4" name="Picture 4" descr="ãã¡ã¤ã«ã¢ã¤ã³ã³ï¼èµ¤ï¼">
            <a:extLst>
              <a:ext uri="{FF2B5EF4-FFF2-40B4-BE49-F238E27FC236}">
                <a16:creationId xmlns:a16="http://schemas.microsoft.com/office/drawing/2014/main" id="{E690732F-4690-434B-9979-59D1456E73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0134" y="2718890"/>
            <a:ext cx="509443" cy="591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ãã¡ã¤ã«ã¢ã¤ã³ã³ï¼èµ¤ï¼">
            <a:extLst>
              <a:ext uri="{FF2B5EF4-FFF2-40B4-BE49-F238E27FC236}">
                <a16:creationId xmlns:a16="http://schemas.microsoft.com/office/drawing/2014/main" id="{D88F715F-D2D8-7246-9DD1-80515875E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243" y="2718890"/>
            <a:ext cx="509443" cy="591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ãã¡ã¤ã«ã¢ã¤ã³ã³ï¼èµ¤ï¼">
            <a:extLst>
              <a:ext uri="{FF2B5EF4-FFF2-40B4-BE49-F238E27FC236}">
                <a16:creationId xmlns:a16="http://schemas.microsoft.com/office/drawing/2014/main" id="{74E7B95E-E581-8A43-9422-1BD8AB4AB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352" y="2718890"/>
            <a:ext cx="509443" cy="591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5737A97B-3A00-D044-A3E5-B6EDEC748470}"/>
              </a:ext>
            </a:extLst>
          </p:cNvPr>
          <p:cNvSpPr txBox="1"/>
          <p:nvPr/>
        </p:nvSpPr>
        <p:spPr>
          <a:xfrm>
            <a:off x="1405890" y="1168750"/>
            <a:ext cx="2051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訓練誤差</a:t>
            </a:r>
            <a:endParaRPr kumimoji="1" lang="ja-JP" altLang="en-US" sz="2800" dirty="0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CE8AF54E-A796-2041-B197-6C435998879A}"/>
              </a:ext>
            </a:extLst>
          </p:cNvPr>
          <p:cNvSpPr txBox="1"/>
          <p:nvPr/>
        </p:nvSpPr>
        <p:spPr>
          <a:xfrm>
            <a:off x="5961664" y="1172747"/>
            <a:ext cx="17786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汎化誤差</a:t>
            </a:r>
            <a:endParaRPr kumimoji="1" lang="ja-JP" altLang="en-US" sz="2800" dirty="0"/>
          </a:p>
        </p:txBody>
      </p:sp>
      <p:pic>
        <p:nvPicPr>
          <p:cNvPr id="39" name="Picture 6" descr="ãã¡ã¤ã«ã¢ã¤ã³ã³ï¼éï¼">
            <a:extLst>
              <a:ext uri="{FF2B5EF4-FFF2-40B4-BE49-F238E27FC236}">
                <a16:creationId xmlns:a16="http://schemas.microsoft.com/office/drawing/2014/main" id="{23F8ADA5-9F0B-2347-8339-89B80B33A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566" y="2730532"/>
            <a:ext cx="521710" cy="60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6" descr="ãã¡ã¤ã«ã¢ã¤ã³ã³ï¼éï¼">
            <a:extLst>
              <a:ext uri="{FF2B5EF4-FFF2-40B4-BE49-F238E27FC236}">
                <a16:creationId xmlns:a16="http://schemas.microsoft.com/office/drawing/2014/main" id="{3C938B59-1CCD-DE4D-B201-E6182F0C2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213" y="2730532"/>
            <a:ext cx="521710" cy="60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角丸四角形 40">
            <a:extLst>
              <a:ext uri="{FF2B5EF4-FFF2-40B4-BE49-F238E27FC236}">
                <a16:creationId xmlns:a16="http://schemas.microsoft.com/office/drawing/2014/main" id="{29D4F2D9-F51B-654D-8642-BC42D87F39B9}"/>
              </a:ext>
            </a:extLst>
          </p:cNvPr>
          <p:cNvSpPr/>
          <p:nvPr/>
        </p:nvSpPr>
        <p:spPr>
          <a:xfrm>
            <a:off x="1252514" y="2657789"/>
            <a:ext cx="2208217" cy="773058"/>
          </a:xfrm>
          <a:prstGeom prst="roundRect">
            <a:avLst>
              <a:gd name="adj" fmla="val 29810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角丸四角形 41">
            <a:extLst>
              <a:ext uri="{FF2B5EF4-FFF2-40B4-BE49-F238E27FC236}">
                <a16:creationId xmlns:a16="http://schemas.microsoft.com/office/drawing/2014/main" id="{004D9E2A-E563-FD4E-8BD3-43F964750C73}"/>
              </a:ext>
            </a:extLst>
          </p:cNvPr>
          <p:cNvSpPr/>
          <p:nvPr/>
        </p:nvSpPr>
        <p:spPr>
          <a:xfrm>
            <a:off x="6018783" y="2661946"/>
            <a:ext cx="1400392" cy="773058"/>
          </a:xfrm>
          <a:prstGeom prst="roundRect">
            <a:avLst>
              <a:gd name="adj" fmla="val 29810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D7D6B5FC-67D4-3844-A090-008EE1473523}"/>
              </a:ext>
            </a:extLst>
          </p:cNvPr>
          <p:cNvSpPr txBox="1"/>
          <p:nvPr/>
        </p:nvSpPr>
        <p:spPr>
          <a:xfrm>
            <a:off x="353753" y="1913081"/>
            <a:ext cx="35189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訓練データとモデルとの誤差</a:t>
            </a: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4257CA02-C81E-F74F-8E5B-4B2877409D29}"/>
              </a:ext>
            </a:extLst>
          </p:cNvPr>
          <p:cNvSpPr txBox="1"/>
          <p:nvPr/>
        </p:nvSpPr>
        <p:spPr>
          <a:xfrm>
            <a:off x="4934667" y="1913081"/>
            <a:ext cx="3775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テストデータとモデルとの誤差</a:t>
            </a: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32520F45-78DE-3F45-8D31-A03330241B89}"/>
              </a:ext>
            </a:extLst>
          </p:cNvPr>
          <p:cNvSpPr txBox="1"/>
          <p:nvPr/>
        </p:nvSpPr>
        <p:spPr>
          <a:xfrm>
            <a:off x="252813" y="6333328"/>
            <a:ext cx="826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訓練誤差と汎化誤差が両方小さければ、良いモデルが構築されている</a:t>
            </a:r>
            <a:r>
              <a:rPr lang="ja-JP" altLang="en-US"/>
              <a:t>と考える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545647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F809CC6-0591-2848-BDE6-600FE2F1DD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過学習</a:t>
            </a:r>
          </a:p>
        </p:txBody>
      </p: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2DFA5AC9-48EE-784A-9F95-6B855B175994}"/>
              </a:ext>
            </a:extLst>
          </p:cNvPr>
          <p:cNvGrpSpPr/>
          <p:nvPr/>
        </p:nvGrpSpPr>
        <p:grpSpPr>
          <a:xfrm>
            <a:off x="548695" y="1799898"/>
            <a:ext cx="3639916" cy="2789941"/>
            <a:chOff x="605332" y="631377"/>
            <a:chExt cx="4198000" cy="3217704"/>
          </a:xfrm>
        </p:grpSpPr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50B21EA7-2CD0-CA4F-8E4C-5033146A083E}"/>
                </a:ext>
              </a:extLst>
            </p:cNvPr>
            <p:cNvCxnSpPr/>
            <p:nvPr/>
          </p:nvCxnSpPr>
          <p:spPr>
            <a:xfrm flipV="1">
              <a:off x="950772" y="1000709"/>
              <a:ext cx="0" cy="27838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矢印コネクタ 40">
              <a:extLst>
                <a:ext uri="{FF2B5EF4-FFF2-40B4-BE49-F238E27FC236}">
                  <a16:creationId xmlns:a16="http://schemas.microsoft.com/office/drawing/2014/main" id="{024D6D7F-21E4-DD4B-ADCE-BF75135FB6A8}"/>
                </a:ext>
              </a:extLst>
            </p:cNvPr>
            <p:cNvCxnSpPr>
              <a:cxnSpLocks/>
            </p:cNvCxnSpPr>
            <p:nvPr/>
          </p:nvCxnSpPr>
          <p:spPr>
            <a:xfrm>
              <a:off x="615492" y="3428950"/>
              <a:ext cx="332232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BB0BB928-0A02-C04C-8733-9EC1641AB313}"/>
                </a:ext>
              </a:extLst>
            </p:cNvPr>
            <p:cNvSpPr txBox="1"/>
            <p:nvPr/>
          </p:nvSpPr>
          <p:spPr>
            <a:xfrm>
              <a:off x="605332" y="347974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/>
                <a:t>0</a:t>
              </a:r>
              <a:endParaRPr kumimoji="1" lang="ja-JP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テキスト ボックス 42">
                  <a:extLst>
                    <a:ext uri="{FF2B5EF4-FFF2-40B4-BE49-F238E27FC236}">
                      <a16:creationId xmlns:a16="http://schemas.microsoft.com/office/drawing/2014/main" id="{ECBF21CD-B43D-C14F-B69A-4DBD05D9F80B}"/>
                    </a:ext>
                  </a:extLst>
                </p:cNvPr>
                <p:cNvSpPr txBox="1"/>
                <p:nvPr/>
              </p:nvSpPr>
              <p:spPr>
                <a:xfrm>
                  <a:off x="2576372" y="3484829"/>
                  <a:ext cx="24872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b="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ja-JP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kumimoji="1" lang="ja-JP" altLang="en-US"/>
                </a:p>
              </p:txBody>
            </p:sp>
          </mc:Choice>
          <mc:Fallback xmlns="">
            <p:sp>
              <p:nvSpPr>
                <p:cNvPr id="34" name="テキスト ボックス 33">
                  <a:extLst>
                    <a:ext uri="{FF2B5EF4-FFF2-40B4-BE49-F238E27FC236}">
                      <a16:creationId xmlns:a16="http://schemas.microsoft.com/office/drawing/2014/main" id="{7F777ACB-A0BA-4C4A-9430-AAF5C2BBC0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576372" y="3484829"/>
                  <a:ext cx="248722" cy="276999"/>
                </a:xfrm>
                <a:prstGeom prst="rect">
                  <a:avLst/>
                </a:prstGeom>
                <a:blipFill>
                  <a:blip r:embed="rId2"/>
                  <a:stretch>
                    <a:fillRect l="-14634" r="-9756" b="-17778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テキスト ボックス 43">
                  <a:extLst>
                    <a:ext uri="{FF2B5EF4-FFF2-40B4-BE49-F238E27FC236}">
                      <a16:creationId xmlns:a16="http://schemas.microsoft.com/office/drawing/2014/main" id="{4B1826F6-F834-E54A-A294-F7DA7149A391}"/>
                    </a:ext>
                  </a:extLst>
                </p:cNvPr>
                <p:cNvSpPr txBox="1"/>
                <p:nvPr/>
              </p:nvSpPr>
              <p:spPr>
                <a:xfrm>
                  <a:off x="656132" y="1889709"/>
                  <a:ext cx="250390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b="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ja-JP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kumimoji="1" lang="ja-JP" altLang="en-US"/>
                </a:p>
              </p:txBody>
            </p:sp>
          </mc:Choice>
          <mc:Fallback xmlns="">
            <p:sp>
              <p:nvSpPr>
                <p:cNvPr id="35" name="テキスト ボックス 34">
                  <a:extLst>
                    <a:ext uri="{FF2B5EF4-FFF2-40B4-BE49-F238E27FC236}">
                      <a16:creationId xmlns:a16="http://schemas.microsoft.com/office/drawing/2014/main" id="{12137DB7-CB9F-9D4D-950E-B3B1151B1B3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6132" y="1889709"/>
                  <a:ext cx="250390" cy="276999"/>
                </a:xfrm>
                <a:prstGeom prst="rect">
                  <a:avLst/>
                </a:prstGeom>
                <a:blipFill>
                  <a:blip r:embed="rId3"/>
                  <a:stretch>
                    <a:fillRect l="-24390" r="-9756" b="-26667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5" name="フリーフォーム 44">
              <a:extLst>
                <a:ext uri="{FF2B5EF4-FFF2-40B4-BE49-F238E27FC236}">
                  <a16:creationId xmlns:a16="http://schemas.microsoft.com/office/drawing/2014/main" id="{E92CF2E4-F9DE-CE4C-97A2-1FFB0B0E3402}"/>
                </a:ext>
              </a:extLst>
            </p:cNvPr>
            <p:cNvSpPr/>
            <p:nvPr/>
          </p:nvSpPr>
          <p:spPr>
            <a:xfrm>
              <a:off x="945229" y="1603848"/>
              <a:ext cx="2299855" cy="1828800"/>
            </a:xfrm>
            <a:custGeom>
              <a:avLst/>
              <a:gdLst>
                <a:gd name="connsiteX0" fmla="*/ 0 w 2299855"/>
                <a:gd name="connsiteY0" fmla="*/ 1828800 h 1828800"/>
                <a:gd name="connsiteX1" fmla="*/ 1671782 w 2299855"/>
                <a:gd name="connsiteY1" fmla="*/ 1071418 h 1828800"/>
                <a:gd name="connsiteX2" fmla="*/ 2299855 w 2299855"/>
                <a:gd name="connsiteY2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9855" h="1828800">
                  <a:moveTo>
                    <a:pt x="0" y="1828800"/>
                  </a:moveTo>
                  <a:cubicBezTo>
                    <a:pt x="644236" y="1602509"/>
                    <a:pt x="1288473" y="1376218"/>
                    <a:pt x="1671782" y="1071418"/>
                  </a:cubicBezTo>
                  <a:cubicBezTo>
                    <a:pt x="2055091" y="766618"/>
                    <a:pt x="2177473" y="383309"/>
                    <a:pt x="2299855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円/楕円 9">
              <a:extLst>
                <a:ext uri="{FF2B5EF4-FFF2-40B4-BE49-F238E27FC236}">
                  <a16:creationId xmlns:a16="http://schemas.microsoft.com/office/drawing/2014/main" id="{8435FB02-9D52-7C4E-91E2-0F76606AFDD5}"/>
                </a:ext>
              </a:extLst>
            </p:cNvPr>
            <p:cNvSpPr/>
            <p:nvPr/>
          </p:nvSpPr>
          <p:spPr>
            <a:xfrm>
              <a:off x="2404123" y="2704795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円/楕円 9">
              <a:extLst>
                <a:ext uri="{FF2B5EF4-FFF2-40B4-BE49-F238E27FC236}">
                  <a16:creationId xmlns:a16="http://schemas.microsoft.com/office/drawing/2014/main" id="{79258DF4-FAF5-2D40-BB3A-5A96B117C34C}"/>
                </a:ext>
              </a:extLst>
            </p:cNvPr>
            <p:cNvSpPr/>
            <p:nvPr/>
          </p:nvSpPr>
          <p:spPr>
            <a:xfrm>
              <a:off x="2978163" y="2082749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円/楕円 9">
              <a:extLst>
                <a:ext uri="{FF2B5EF4-FFF2-40B4-BE49-F238E27FC236}">
                  <a16:creationId xmlns:a16="http://schemas.microsoft.com/office/drawing/2014/main" id="{9A138177-289C-E84D-9500-48C041021169}"/>
                </a:ext>
              </a:extLst>
            </p:cNvPr>
            <p:cNvSpPr/>
            <p:nvPr/>
          </p:nvSpPr>
          <p:spPr>
            <a:xfrm>
              <a:off x="1899808" y="2995300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B4EAD303-B819-5A4C-9401-57B168391CFE}"/>
                </a:ext>
              </a:extLst>
            </p:cNvPr>
            <p:cNvSpPr txBox="1"/>
            <p:nvPr/>
          </p:nvSpPr>
          <p:spPr>
            <a:xfrm>
              <a:off x="627606" y="631377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/>
                <a:t>出力</a:t>
              </a:r>
              <a:endParaRPr kumimoji="1" lang="ja-JP" altLang="en-US" dirty="0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D0EFD-9502-2249-9064-E0F3B2C6E221}"/>
                </a:ext>
              </a:extLst>
            </p:cNvPr>
            <p:cNvSpPr txBox="1"/>
            <p:nvPr/>
          </p:nvSpPr>
          <p:spPr>
            <a:xfrm>
              <a:off x="3946973" y="3212407"/>
              <a:ext cx="856359" cy="4259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dirty="0"/>
                <a:t>入力</a:t>
              </a:r>
              <a:endParaRPr kumimoji="1" lang="ja-JP" altLang="en-US" dirty="0"/>
            </a:p>
          </p:txBody>
        </p:sp>
      </p:grp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1C89A61F-B7C3-E54D-8418-4687A303417D}"/>
              </a:ext>
            </a:extLst>
          </p:cNvPr>
          <p:cNvGrpSpPr/>
          <p:nvPr/>
        </p:nvGrpSpPr>
        <p:grpSpPr>
          <a:xfrm>
            <a:off x="4870954" y="1717701"/>
            <a:ext cx="3412015" cy="2789941"/>
            <a:chOff x="4947930" y="630040"/>
            <a:chExt cx="3935157" cy="3217704"/>
          </a:xfrm>
        </p:grpSpPr>
        <p:cxnSp>
          <p:nvCxnSpPr>
            <p:cNvPr id="52" name="直線矢印コネクタ 51">
              <a:extLst>
                <a:ext uri="{FF2B5EF4-FFF2-40B4-BE49-F238E27FC236}">
                  <a16:creationId xmlns:a16="http://schemas.microsoft.com/office/drawing/2014/main" id="{9F8E112E-8CE7-0A4E-AFB4-5FDD7D89DAC6}"/>
                </a:ext>
              </a:extLst>
            </p:cNvPr>
            <p:cNvCxnSpPr/>
            <p:nvPr/>
          </p:nvCxnSpPr>
          <p:spPr>
            <a:xfrm flipV="1">
              <a:off x="5293370" y="999372"/>
              <a:ext cx="0" cy="27838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矢印コネクタ 52">
              <a:extLst>
                <a:ext uri="{FF2B5EF4-FFF2-40B4-BE49-F238E27FC236}">
                  <a16:creationId xmlns:a16="http://schemas.microsoft.com/office/drawing/2014/main" id="{6C8961B2-54B8-D44F-8531-9E6A3FB7E354}"/>
                </a:ext>
              </a:extLst>
            </p:cNvPr>
            <p:cNvCxnSpPr>
              <a:cxnSpLocks/>
            </p:cNvCxnSpPr>
            <p:nvPr/>
          </p:nvCxnSpPr>
          <p:spPr>
            <a:xfrm>
              <a:off x="4958090" y="3427612"/>
              <a:ext cx="332232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テキスト ボックス 53">
              <a:extLst>
                <a:ext uri="{FF2B5EF4-FFF2-40B4-BE49-F238E27FC236}">
                  <a16:creationId xmlns:a16="http://schemas.microsoft.com/office/drawing/2014/main" id="{8D7089BB-7D80-814A-8783-76C24A1F024C}"/>
                </a:ext>
              </a:extLst>
            </p:cNvPr>
            <p:cNvSpPr txBox="1"/>
            <p:nvPr/>
          </p:nvSpPr>
          <p:spPr>
            <a:xfrm>
              <a:off x="4947930" y="347841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/>
                <a:t>0</a:t>
              </a:r>
              <a:endParaRPr kumimoji="1" lang="ja-JP" altLang="en-US"/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85459DA1-2E88-074E-B7E2-909D49AFC1EB}"/>
                </a:ext>
              </a:extLst>
            </p:cNvPr>
            <p:cNvSpPr txBox="1"/>
            <p:nvPr/>
          </p:nvSpPr>
          <p:spPr>
            <a:xfrm>
              <a:off x="4970204" y="6300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/>
                <a:t>出力</a:t>
              </a:r>
              <a:endParaRPr kumimoji="1" lang="ja-JP" alt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テキスト ボックス 55">
                  <a:extLst>
                    <a:ext uri="{FF2B5EF4-FFF2-40B4-BE49-F238E27FC236}">
                      <a16:creationId xmlns:a16="http://schemas.microsoft.com/office/drawing/2014/main" id="{8B9951D3-9F1A-AB43-A2EC-F79076FFCC56}"/>
                    </a:ext>
                  </a:extLst>
                </p:cNvPr>
                <p:cNvSpPr txBox="1"/>
                <p:nvPr/>
              </p:nvSpPr>
              <p:spPr>
                <a:xfrm>
                  <a:off x="6918970" y="3483492"/>
                  <a:ext cx="248722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b="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ja-JP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kumimoji="1" lang="ja-JP" altLang="en-US"/>
                </a:p>
              </p:txBody>
            </p:sp>
          </mc:Choice>
          <mc:Fallback xmlns="">
            <p:sp>
              <p:nvSpPr>
                <p:cNvPr id="23" name="テキスト ボックス 22">
                  <a:extLst>
                    <a:ext uri="{FF2B5EF4-FFF2-40B4-BE49-F238E27FC236}">
                      <a16:creationId xmlns:a16="http://schemas.microsoft.com/office/drawing/2014/main" id="{7F777ACB-A0BA-4C4A-9430-AAF5C2BBC0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18970" y="3483492"/>
                  <a:ext cx="248722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14634" r="-9756" b="-17778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7" name="テキスト ボックス 56">
                  <a:extLst>
                    <a:ext uri="{FF2B5EF4-FFF2-40B4-BE49-F238E27FC236}">
                      <a16:creationId xmlns:a16="http://schemas.microsoft.com/office/drawing/2014/main" id="{1A694754-58BD-C544-BBDB-6E9BBF25DB03}"/>
                    </a:ext>
                  </a:extLst>
                </p:cNvPr>
                <p:cNvSpPr txBox="1"/>
                <p:nvPr/>
              </p:nvSpPr>
              <p:spPr>
                <a:xfrm>
                  <a:off x="4998730" y="1888372"/>
                  <a:ext cx="250390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b="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ja-JP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kumimoji="1" lang="ja-JP" altLang="en-US"/>
                </a:p>
              </p:txBody>
            </p:sp>
          </mc:Choice>
          <mc:Fallback xmlns="">
            <p:sp>
              <p:nvSpPr>
                <p:cNvPr id="24" name="テキスト ボックス 23">
                  <a:extLst>
                    <a:ext uri="{FF2B5EF4-FFF2-40B4-BE49-F238E27FC236}">
                      <a16:creationId xmlns:a16="http://schemas.microsoft.com/office/drawing/2014/main" id="{12137DB7-CB9F-9D4D-950E-B3B1151B1B3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98730" y="1888372"/>
                  <a:ext cx="250390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24390" r="-9756" b="-23913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8" name="フリーフォーム 57">
              <a:extLst>
                <a:ext uri="{FF2B5EF4-FFF2-40B4-BE49-F238E27FC236}">
                  <a16:creationId xmlns:a16="http://schemas.microsoft.com/office/drawing/2014/main" id="{46F5B700-174C-314F-962A-781046B378AA}"/>
                </a:ext>
              </a:extLst>
            </p:cNvPr>
            <p:cNvSpPr/>
            <p:nvPr/>
          </p:nvSpPr>
          <p:spPr>
            <a:xfrm>
              <a:off x="5287827" y="1602511"/>
              <a:ext cx="2299855" cy="1828800"/>
            </a:xfrm>
            <a:custGeom>
              <a:avLst/>
              <a:gdLst>
                <a:gd name="connsiteX0" fmla="*/ 0 w 2299855"/>
                <a:gd name="connsiteY0" fmla="*/ 1828800 h 1828800"/>
                <a:gd name="connsiteX1" fmla="*/ 1671782 w 2299855"/>
                <a:gd name="connsiteY1" fmla="*/ 1071418 h 1828800"/>
                <a:gd name="connsiteX2" fmla="*/ 2299855 w 2299855"/>
                <a:gd name="connsiteY2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9855" h="1828800">
                  <a:moveTo>
                    <a:pt x="0" y="1828800"/>
                  </a:moveTo>
                  <a:cubicBezTo>
                    <a:pt x="644236" y="1602509"/>
                    <a:pt x="1288473" y="1376218"/>
                    <a:pt x="1671782" y="1071418"/>
                  </a:cubicBezTo>
                  <a:cubicBezTo>
                    <a:pt x="2055091" y="766618"/>
                    <a:pt x="2177473" y="383309"/>
                    <a:pt x="2299855" y="0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円/楕円 9">
              <a:extLst>
                <a:ext uri="{FF2B5EF4-FFF2-40B4-BE49-F238E27FC236}">
                  <a16:creationId xmlns:a16="http://schemas.microsoft.com/office/drawing/2014/main" id="{8471AFBC-779D-414F-8B90-0E9B143D7BEF}"/>
                </a:ext>
              </a:extLst>
            </p:cNvPr>
            <p:cNvSpPr/>
            <p:nvPr/>
          </p:nvSpPr>
          <p:spPr>
            <a:xfrm>
              <a:off x="6746721" y="2703458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円/楕円 9">
              <a:extLst>
                <a:ext uri="{FF2B5EF4-FFF2-40B4-BE49-F238E27FC236}">
                  <a16:creationId xmlns:a16="http://schemas.microsoft.com/office/drawing/2014/main" id="{AD9B22D8-5EA9-B944-BA20-6927940C35CC}"/>
                </a:ext>
              </a:extLst>
            </p:cNvPr>
            <p:cNvSpPr/>
            <p:nvPr/>
          </p:nvSpPr>
          <p:spPr>
            <a:xfrm>
              <a:off x="7320761" y="2081412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円/楕円 9">
              <a:extLst>
                <a:ext uri="{FF2B5EF4-FFF2-40B4-BE49-F238E27FC236}">
                  <a16:creationId xmlns:a16="http://schemas.microsoft.com/office/drawing/2014/main" id="{665906E1-8403-004A-A442-81E7A8A45EF9}"/>
                </a:ext>
              </a:extLst>
            </p:cNvPr>
            <p:cNvSpPr/>
            <p:nvPr/>
          </p:nvSpPr>
          <p:spPr>
            <a:xfrm>
              <a:off x="6242406" y="2993963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2" name="円/楕円 9">
              <a:extLst>
                <a:ext uri="{FF2B5EF4-FFF2-40B4-BE49-F238E27FC236}">
                  <a16:creationId xmlns:a16="http://schemas.microsoft.com/office/drawing/2014/main" id="{0A757F0F-1FAE-B544-BE02-29E7380423AC}"/>
                </a:ext>
              </a:extLst>
            </p:cNvPr>
            <p:cNvSpPr/>
            <p:nvPr/>
          </p:nvSpPr>
          <p:spPr>
            <a:xfrm>
              <a:off x="5745959" y="1938254"/>
              <a:ext cx="132080" cy="13208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3" name="円/楕円 9">
              <a:extLst>
                <a:ext uri="{FF2B5EF4-FFF2-40B4-BE49-F238E27FC236}">
                  <a16:creationId xmlns:a16="http://schemas.microsoft.com/office/drawing/2014/main" id="{7BD55774-D5A7-0149-801F-ECFF45E5FFE2}"/>
                </a:ext>
              </a:extLst>
            </p:cNvPr>
            <p:cNvSpPr/>
            <p:nvPr/>
          </p:nvSpPr>
          <p:spPr>
            <a:xfrm>
              <a:off x="6498726" y="3309851"/>
              <a:ext cx="132080" cy="13208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円/楕円 9">
              <a:extLst>
                <a:ext uri="{FF2B5EF4-FFF2-40B4-BE49-F238E27FC236}">
                  <a16:creationId xmlns:a16="http://schemas.microsoft.com/office/drawing/2014/main" id="{31B7DBCC-5479-1549-B862-3B2AF92C292A}"/>
                </a:ext>
              </a:extLst>
            </p:cNvPr>
            <p:cNvSpPr/>
            <p:nvPr/>
          </p:nvSpPr>
          <p:spPr>
            <a:xfrm>
              <a:off x="7657889" y="2972729"/>
              <a:ext cx="132080" cy="13208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5" name="テキスト ボックス 64">
              <a:extLst>
                <a:ext uri="{FF2B5EF4-FFF2-40B4-BE49-F238E27FC236}">
                  <a16:creationId xmlns:a16="http://schemas.microsoft.com/office/drawing/2014/main" id="{72FC01B5-6AC3-3945-8CA5-675BD2EBB953}"/>
                </a:ext>
              </a:extLst>
            </p:cNvPr>
            <p:cNvSpPr txBox="1"/>
            <p:nvPr/>
          </p:nvSpPr>
          <p:spPr>
            <a:xfrm>
              <a:off x="8236756" y="325265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/>
                <a:t>入力</a:t>
              </a:r>
              <a:endParaRPr kumimoji="1" lang="ja-JP" altLang="en-US" dirty="0"/>
            </a:p>
          </p:txBody>
        </p:sp>
      </p:grpSp>
      <p:grpSp>
        <p:nvGrpSpPr>
          <p:cNvPr id="67" name="グループ化 66">
            <a:extLst>
              <a:ext uri="{FF2B5EF4-FFF2-40B4-BE49-F238E27FC236}">
                <a16:creationId xmlns:a16="http://schemas.microsoft.com/office/drawing/2014/main" id="{EBA7F557-C8C4-8640-9F92-DD417BE006FB}"/>
              </a:ext>
            </a:extLst>
          </p:cNvPr>
          <p:cNvGrpSpPr/>
          <p:nvPr/>
        </p:nvGrpSpPr>
        <p:grpSpPr>
          <a:xfrm>
            <a:off x="7125830" y="1569697"/>
            <a:ext cx="1972989" cy="807296"/>
            <a:chOff x="7071859" y="574431"/>
            <a:chExt cx="1972989" cy="807296"/>
          </a:xfrm>
        </p:grpSpPr>
        <p:sp>
          <p:nvSpPr>
            <p:cNvPr id="68" name="円/楕円 9">
              <a:extLst>
                <a:ext uri="{FF2B5EF4-FFF2-40B4-BE49-F238E27FC236}">
                  <a16:creationId xmlns:a16="http://schemas.microsoft.com/office/drawing/2014/main" id="{511394E5-8B60-7E48-B72D-DCD3C5CF67FE}"/>
                </a:ext>
              </a:extLst>
            </p:cNvPr>
            <p:cNvSpPr/>
            <p:nvPr/>
          </p:nvSpPr>
          <p:spPr>
            <a:xfrm>
              <a:off x="7234062" y="728219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9" name="テキスト ボックス 68">
              <a:extLst>
                <a:ext uri="{FF2B5EF4-FFF2-40B4-BE49-F238E27FC236}">
                  <a16:creationId xmlns:a16="http://schemas.microsoft.com/office/drawing/2014/main" id="{A3E9093F-533B-4249-8ACD-603194D87891}"/>
                </a:ext>
              </a:extLst>
            </p:cNvPr>
            <p:cNvSpPr txBox="1"/>
            <p:nvPr/>
          </p:nvSpPr>
          <p:spPr>
            <a:xfrm>
              <a:off x="7399196" y="619851"/>
              <a:ext cx="13636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dirty="0"/>
                <a:t>訓練データ</a:t>
              </a:r>
              <a:endParaRPr kumimoji="1" lang="ja-JP" altLang="en-US" dirty="0"/>
            </a:p>
          </p:txBody>
        </p:sp>
        <p:sp>
          <p:nvSpPr>
            <p:cNvPr id="70" name="角丸四角形 69">
              <a:extLst>
                <a:ext uri="{FF2B5EF4-FFF2-40B4-BE49-F238E27FC236}">
                  <a16:creationId xmlns:a16="http://schemas.microsoft.com/office/drawing/2014/main" id="{963EE22A-93BF-8448-91C8-54A70338CFEF}"/>
                </a:ext>
              </a:extLst>
            </p:cNvPr>
            <p:cNvSpPr/>
            <p:nvPr/>
          </p:nvSpPr>
          <p:spPr>
            <a:xfrm>
              <a:off x="7071859" y="574431"/>
              <a:ext cx="1972989" cy="80729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/楕円 9">
              <a:extLst>
                <a:ext uri="{FF2B5EF4-FFF2-40B4-BE49-F238E27FC236}">
                  <a16:creationId xmlns:a16="http://schemas.microsoft.com/office/drawing/2014/main" id="{FF1B71AC-DA40-3C4F-8F80-05CB961438E4}"/>
                </a:ext>
              </a:extLst>
            </p:cNvPr>
            <p:cNvSpPr/>
            <p:nvPr/>
          </p:nvSpPr>
          <p:spPr>
            <a:xfrm>
              <a:off x="7238683" y="1120762"/>
              <a:ext cx="132080" cy="13208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97EDC4BB-3594-9A4A-8145-4310D1F28E0A}"/>
                </a:ext>
              </a:extLst>
            </p:cNvPr>
            <p:cNvSpPr txBox="1"/>
            <p:nvPr/>
          </p:nvSpPr>
          <p:spPr>
            <a:xfrm>
              <a:off x="7403816" y="1012394"/>
              <a:ext cx="1625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dirty="0"/>
                <a:t>テストデータ</a:t>
              </a:r>
              <a:endParaRPr kumimoji="1" lang="ja-JP" altLang="en-US" dirty="0"/>
            </a:p>
          </p:txBody>
        </p:sp>
      </p:grp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8E54BC9-266E-1648-9022-0C912810BF2C}"/>
              </a:ext>
            </a:extLst>
          </p:cNvPr>
          <p:cNvSpPr txBox="1"/>
          <p:nvPr/>
        </p:nvSpPr>
        <p:spPr>
          <a:xfrm>
            <a:off x="470195" y="1083371"/>
            <a:ext cx="3575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訓練データは完璧に再現するが</a:t>
            </a:r>
            <a:r>
              <a:rPr kumimoji="1" lang="en-US" altLang="ja-JP" dirty="0"/>
              <a:t>…</a:t>
            </a:r>
            <a:endParaRPr kumimoji="1" lang="ja-JP" altLang="en-US" dirty="0"/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259D0D8E-EF40-954B-ACEE-9D26D333B385}"/>
              </a:ext>
            </a:extLst>
          </p:cNvPr>
          <p:cNvSpPr txBox="1"/>
          <p:nvPr/>
        </p:nvSpPr>
        <p:spPr>
          <a:xfrm>
            <a:off x="5657447" y="1086411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テストデータが全然合わない</a:t>
            </a:r>
            <a:endParaRPr kumimoji="1" lang="ja-JP" altLang="en-US" dirty="0"/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0DE979BD-A11A-F24E-8AD4-4C4804662A3F}"/>
              </a:ext>
            </a:extLst>
          </p:cNvPr>
          <p:cNvSpPr txBox="1"/>
          <p:nvPr/>
        </p:nvSpPr>
        <p:spPr>
          <a:xfrm>
            <a:off x="3241087" y="6383785"/>
            <a:ext cx="268998" cy="329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endParaRPr kumimoji="1" lang="ja-JP" altLang="en-US"/>
          </a:p>
        </p:txBody>
      </p:sp>
      <p:grpSp>
        <p:nvGrpSpPr>
          <p:cNvPr id="77" name="グループ化 76">
            <a:extLst>
              <a:ext uri="{FF2B5EF4-FFF2-40B4-BE49-F238E27FC236}">
                <a16:creationId xmlns:a16="http://schemas.microsoft.com/office/drawing/2014/main" id="{F3AAC297-0E5C-8943-ACF9-8816E0874634}"/>
              </a:ext>
            </a:extLst>
          </p:cNvPr>
          <p:cNvGrpSpPr/>
          <p:nvPr/>
        </p:nvGrpSpPr>
        <p:grpSpPr>
          <a:xfrm>
            <a:off x="3250146" y="4581128"/>
            <a:ext cx="2652767" cy="2074430"/>
            <a:chOff x="3610515" y="3559692"/>
            <a:chExt cx="4032253" cy="3153172"/>
          </a:xfrm>
        </p:grpSpPr>
        <p:cxnSp>
          <p:nvCxnSpPr>
            <p:cNvPr id="78" name="直線矢印コネクタ 77">
              <a:extLst>
                <a:ext uri="{FF2B5EF4-FFF2-40B4-BE49-F238E27FC236}">
                  <a16:creationId xmlns:a16="http://schemas.microsoft.com/office/drawing/2014/main" id="{39ABBE14-3AD5-E849-B828-F137B68DE560}"/>
                </a:ext>
              </a:extLst>
            </p:cNvPr>
            <p:cNvCxnSpPr/>
            <p:nvPr/>
          </p:nvCxnSpPr>
          <p:spPr>
            <a:xfrm flipV="1">
              <a:off x="3945795" y="3929024"/>
              <a:ext cx="0" cy="27838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矢印コネクタ 78">
              <a:extLst>
                <a:ext uri="{FF2B5EF4-FFF2-40B4-BE49-F238E27FC236}">
                  <a16:creationId xmlns:a16="http://schemas.microsoft.com/office/drawing/2014/main" id="{85AC5BCC-96A9-1D4C-8BDE-658D2AA702E4}"/>
                </a:ext>
              </a:extLst>
            </p:cNvPr>
            <p:cNvCxnSpPr>
              <a:cxnSpLocks/>
            </p:cNvCxnSpPr>
            <p:nvPr/>
          </p:nvCxnSpPr>
          <p:spPr>
            <a:xfrm>
              <a:off x="3610515" y="6357264"/>
              <a:ext cx="332232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テキスト ボックス 79">
              <a:extLst>
                <a:ext uri="{FF2B5EF4-FFF2-40B4-BE49-F238E27FC236}">
                  <a16:creationId xmlns:a16="http://schemas.microsoft.com/office/drawing/2014/main" id="{78DC6A44-DCE5-5046-9E96-0212695EB895}"/>
                </a:ext>
              </a:extLst>
            </p:cNvPr>
            <p:cNvSpPr txBox="1"/>
            <p:nvPr/>
          </p:nvSpPr>
          <p:spPr>
            <a:xfrm>
              <a:off x="3622629" y="3559692"/>
              <a:ext cx="736941" cy="4171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/>
                <a:t>出力</a:t>
              </a:r>
              <a:endParaRPr kumimoji="1" lang="ja-JP" altLang="en-US" sz="14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テキスト ボックス 80">
                  <a:extLst>
                    <a:ext uri="{FF2B5EF4-FFF2-40B4-BE49-F238E27FC236}">
                      <a16:creationId xmlns:a16="http://schemas.microsoft.com/office/drawing/2014/main" id="{2F69729B-B064-1840-9AE8-79953D1B1FDF}"/>
                    </a:ext>
                  </a:extLst>
                </p:cNvPr>
                <p:cNvSpPr txBox="1"/>
                <p:nvPr/>
              </p:nvSpPr>
              <p:spPr>
                <a:xfrm>
                  <a:off x="5571396" y="6413143"/>
                  <a:ext cx="261492" cy="291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1400" b="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ja-JP" sz="1400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kumimoji="1" lang="ja-JP" altLang="en-US" sz="1400"/>
                </a:p>
              </p:txBody>
            </p:sp>
          </mc:Choice>
          <mc:Fallback xmlns="">
            <p:sp>
              <p:nvSpPr>
                <p:cNvPr id="48" name="テキスト ボックス 47">
                  <a:extLst>
                    <a:ext uri="{FF2B5EF4-FFF2-40B4-BE49-F238E27FC236}">
                      <a16:creationId xmlns:a16="http://schemas.microsoft.com/office/drawing/2014/main" id="{7F777ACB-A0BA-4C4A-9430-AAF5C2BBC0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71396" y="6413143"/>
                  <a:ext cx="261492" cy="291996"/>
                </a:xfrm>
                <a:prstGeom prst="rect">
                  <a:avLst/>
                </a:prstGeom>
                <a:blipFill>
                  <a:blip r:embed="rId6"/>
                  <a:stretch>
                    <a:fillRect l="-12500" r="-3125" b="-14286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2" name="テキスト ボックス 81">
                  <a:extLst>
                    <a:ext uri="{FF2B5EF4-FFF2-40B4-BE49-F238E27FC236}">
                      <a16:creationId xmlns:a16="http://schemas.microsoft.com/office/drawing/2014/main" id="{D8063920-6708-D04B-869F-6D08943EFF18}"/>
                    </a:ext>
                  </a:extLst>
                </p:cNvPr>
                <p:cNvSpPr txBox="1"/>
                <p:nvPr/>
              </p:nvSpPr>
              <p:spPr>
                <a:xfrm>
                  <a:off x="3651156" y="4818024"/>
                  <a:ext cx="262969" cy="291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1400" b="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ja-JP" sz="1400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kumimoji="1" lang="ja-JP" altLang="en-US" sz="1400"/>
                </a:p>
              </p:txBody>
            </p:sp>
          </mc:Choice>
          <mc:Fallback xmlns="">
            <p:sp>
              <p:nvSpPr>
                <p:cNvPr id="49" name="テキスト ボックス 48">
                  <a:extLst>
                    <a:ext uri="{FF2B5EF4-FFF2-40B4-BE49-F238E27FC236}">
                      <a16:creationId xmlns:a16="http://schemas.microsoft.com/office/drawing/2014/main" id="{12137DB7-CB9F-9D4D-950E-B3B1151B1B3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51156" y="4818024"/>
                  <a:ext cx="262969" cy="291996"/>
                </a:xfrm>
                <a:prstGeom prst="rect">
                  <a:avLst/>
                </a:prstGeom>
                <a:blipFill>
                  <a:blip r:embed="rId7"/>
                  <a:stretch>
                    <a:fillRect l="-25000" b="-22857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3" name="フリーフォーム 82">
              <a:extLst>
                <a:ext uri="{FF2B5EF4-FFF2-40B4-BE49-F238E27FC236}">
                  <a16:creationId xmlns:a16="http://schemas.microsoft.com/office/drawing/2014/main" id="{2210FA3A-9CDA-C444-802C-9C3C08541A9B}"/>
                </a:ext>
              </a:extLst>
            </p:cNvPr>
            <p:cNvSpPr/>
            <p:nvPr/>
          </p:nvSpPr>
          <p:spPr>
            <a:xfrm>
              <a:off x="3940252" y="4915469"/>
              <a:ext cx="3380509" cy="1450110"/>
            </a:xfrm>
            <a:custGeom>
              <a:avLst/>
              <a:gdLst>
                <a:gd name="connsiteX0" fmla="*/ 0 w 3380509"/>
                <a:gd name="connsiteY0" fmla="*/ 1450110 h 1450110"/>
                <a:gd name="connsiteX1" fmla="*/ 535709 w 3380509"/>
                <a:gd name="connsiteY1" fmla="*/ 18473 h 1450110"/>
                <a:gd name="connsiteX2" fmla="*/ 1256145 w 3380509"/>
                <a:gd name="connsiteY2" fmla="*/ 1385455 h 1450110"/>
                <a:gd name="connsiteX3" fmla="*/ 1921164 w 3380509"/>
                <a:gd name="connsiteY3" fmla="*/ 1 h 1450110"/>
                <a:gd name="connsiteX4" fmla="*/ 2650836 w 3380509"/>
                <a:gd name="connsiteY4" fmla="*/ 1394691 h 1450110"/>
                <a:gd name="connsiteX5" fmla="*/ 3380509 w 3380509"/>
                <a:gd name="connsiteY5" fmla="*/ 18473 h 1450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0509" h="1450110">
                  <a:moveTo>
                    <a:pt x="0" y="1450110"/>
                  </a:moveTo>
                  <a:cubicBezTo>
                    <a:pt x="163176" y="739679"/>
                    <a:pt x="326352" y="29249"/>
                    <a:pt x="535709" y="18473"/>
                  </a:cubicBezTo>
                  <a:cubicBezTo>
                    <a:pt x="745066" y="7697"/>
                    <a:pt x="1025236" y="1388534"/>
                    <a:pt x="1256145" y="1385455"/>
                  </a:cubicBezTo>
                  <a:cubicBezTo>
                    <a:pt x="1487054" y="1382376"/>
                    <a:pt x="1688716" y="-1538"/>
                    <a:pt x="1921164" y="1"/>
                  </a:cubicBezTo>
                  <a:cubicBezTo>
                    <a:pt x="2153612" y="1540"/>
                    <a:pt x="2407612" y="1391612"/>
                    <a:pt x="2650836" y="1394691"/>
                  </a:cubicBezTo>
                  <a:cubicBezTo>
                    <a:pt x="2894060" y="1397770"/>
                    <a:pt x="3137284" y="708121"/>
                    <a:pt x="3380509" y="18473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84" name="円/楕円 9">
              <a:extLst>
                <a:ext uri="{FF2B5EF4-FFF2-40B4-BE49-F238E27FC236}">
                  <a16:creationId xmlns:a16="http://schemas.microsoft.com/office/drawing/2014/main" id="{D324D902-E225-2D49-8756-D6F770DEF1B8}"/>
                </a:ext>
              </a:extLst>
            </p:cNvPr>
            <p:cNvSpPr/>
            <p:nvPr/>
          </p:nvSpPr>
          <p:spPr>
            <a:xfrm>
              <a:off x="4398384" y="4867906"/>
              <a:ext cx="132080" cy="13208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85" name="円/楕円 9">
              <a:extLst>
                <a:ext uri="{FF2B5EF4-FFF2-40B4-BE49-F238E27FC236}">
                  <a16:creationId xmlns:a16="http://schemas.microsoft.com/office/drawing/2014/main" id="{26F5A541-1651-B142-802C-5C42E99C933B}"/>
                </a:ext>
              </a:extLst>
            </p:cNvPr>
            <p:cNvSpPr/>
            <p:nvPr/>
          </p:nvSpPr>
          <p:spPr>
            <a:xfrm>
              <a:off x="5151151" y="6239503"/>
              <a:ext cx="132080" cy="13208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86" name="円/楕円 9">
              <a:extLst>
                <a:ext uri="{FF2B5EF4-FFF2-40B4-BE49-F238E27FC236}">
                  <a16:creationId xmlns:a16="http://schemas.microsoft.com/office/drawing/2014/main" id="{2680D546-3A6D-E64E-B1BC-5BBC13BFEE0A}"/>
                </a:ext>
              </a:extLst>
            </p:cNvPr>
            <p:cNvSpPr/>
            <p:nvPr/>
          </p:nvSpPr>
          <p:spPr>
            <a:xfrm>
              <a:off x="5399146" y="5633110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87" name="円/楕円 9">
              <a:extLst>
                <a:ext uri="{FF2B5EF4-FFF2-40B4-BE49-F238E27FC236}">
                  <a16:creationId xmlns:a16="http://schemas.microsoft.com/office/drawing/2014/main" id="{7AEBB781-49FD-4848-A477-AFB6D1A97772}"/>
                </a:ext>
              </a:extLst>
            </p:cNvPr>
            <p:cNvSpPr/>
            <p:nvPr/>
          </p:nvSpPr>
          <p:spPr>
            <a:xfrm>
              <a:off x="5973186" y="5011064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88" name="円/楕円 9">
              <a:extLst>
                <a:ext uri="{FF2B5EF4-FFF2-40B4-BE49-F238E27FC236}">
                  <a16:creationId xmlns:a16="http://schemas.microsoft.com/office/drawing/2014/main" id="{7B6BEE52-A762-E844-8815-846E902CA532}"/>
                </a:ext>
              </a:extLst>
            </p:cNvPr>
            <p:cNvSpPr/>
            <p:nvPr/>
          </p:nvSpPr>
          <p:spPr>
            <a:xfrm>
              <a:off x="4894831" y="5923615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89" name="円/楕円 9">
              <a:extLst>
                <a:ext uri="{FF2B5EF4-FFF2-40B4-BE49-F238E27FC236}">
                  <a16:creationId xmlns:a16="http://schemas.microsoft.com/office/drawing/2014/main" id="{E7FADA95-87AD-ED4C-B35D-9C6069F6C02B}"/>
                </a:ext>
              </a:extLst>
            </p:cNvPr>
            <p:cNvSpPr/>
            <p:nvPr/>
          </p:nvSpPr>
          <p:spPr>
            <a:xfrm>
              <a:off x="6310314" y="5902381"/>
              <a:ext cx="132080" cy="132080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A29F068F-5EB7-8F49-9B14-0C7AA541A445}"/>
                </a:ext>
              </a:extLst>
            </p:cNvPr>
            <p:cNvSpPr txBox="1"/>
            <p:nvPr/>
          </p:nvSpPr>
          <p:spPr>
            <a:xfrm>
              <a:off x="6905827" y="6204696"/>
              <a:ext cx="736941" cy="4171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/>
                <a:t>入力</a:t>
              </a:r>
              <a:endParaRPr kumimoji="1" lang="ja-JP" altLang="en-US" sz="1400" dirty="0"/>
            </a:p>
          </p:txBody>
        </p:sp>
      </p:grp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64D15113-FA3E-1744-9842-8C8FAEFC0D6D}"/>
              </a:ext>
            </a:extLst>
          </p:cNvPr>
          <p:cNvSpPr txBox="1"/>
          <p:nvPr/>
        </p:nvSpPr>
        <p:spPr>
          <a:xfrm>
            <a:off x="593966" y="5686693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実はこんな関数だった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02853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0C3C8FC8-AD60-A24F-8A57-725A583ECE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今日これだけは覚えて欲しい</a:t>
            </a:r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7A3D578-CCF6-6449-AFCF-D6A71818EEFB}"/>
              </a:ext>
            </a:extLst>
          </p:cNvPr>
          <p:cNvSpPr txBox="1"/>
          <p:nvPr/>
        </p:nvSpPr>
        <p:spPr>
          <a:xfrm>
            <a:off x="323528" y="1556792"/>
            <a:ext cx="82809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ja-JP" altLang="en-US" sz="3600"/>
              <a:t>機械学習とは一種の</a:t>
            </a:r>
            <a:r>
              <a:rPr kumimoji="1" lang="ja-JP" altLang="en-US" sz="3600">
                <a:solidFill>
                  <a:srgbClr val="FF0000"/>
                </a:solidFill>
              </a:rPr>
              <a:t>情報圧縮</a:t>
            </a:r>
            <a:endParaRPr kumimoji="1" lang="en-US" altLang="ja-JP" sz="3600" dirty="0">
              <a:solidFill>
                <a:srgbClr val="FF00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ja-JP" altLang="en-US" sz="3600"/>
              <a:t>学習とは「</a:t>
            </a:r>
            <a:r>
              <a:rPr lang="ja-JP" altLang="en-US" sz="3600">
                <a:solidFill>
                  <a:srgbClr val="011893"/>
                </a:solidFill>
              </a:rPr>
              <a:t>訓練誤差</a:t>
            </a:r>
            <a:r>
              <a:rPr lang="ja-JP" altLang="en-US" sz="3600"/>
              <a:t>」を減らす作業</a:t>
            </a:r>
            <a:endParaRPr lang="en-US" altLang="ja-JP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ja-JP" altLang="en-US" sz="3600"/>
              <a:t>過学習とは「訓練データ」に最適化され過ぎ、未知のデータへの</a:t>
            </a:r>
            <a:r>
              <a:rPr kumimoji="1" lang="ja-JP" altLang="en-US" sz="3600">
                <a:solidFill>
                  <a:srgbClr val="FF0000"/>
                </a:solidFill>
              </a:rPr>
              <a:t>予測能力を失う</a:t>
            </a:r>
            <a:r>
              <a:rPr kumimoji="1" lang="ja-JP" altLang="en-US" sz="3600"/>
              <a:t>こと</a:t>
            </a:r>
            <a:endParaRPr kumimoji="1" lang="en-US" altLang="ja-JP" sz="3600" dirty="0"/>
          </a:p>
        </p:txBody>
      </p:sp>
    </p:spTree>
    <p:extLst>
      <p:ext uri="{BB962C8B-B14F-4D97-AF65-F5344CB8AC3E}">
        <p14:creationId xmlns:p14="http://schemas.microsoft.com/office/powerpoint/2010/main" val="884530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3FE754C-8466-6144-A0AE-7E4EC5DF4C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発展課題：敵対的生成ネットワーク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A8B6709-2A72-E64D-8582-4A1C72774DE4}"/>
              </a:ext>
            </a:extLst>
          </p:cNvPr>
          <p:cNvSpPr txBox="1"/>
          <p:nvPr/>
        </p:nvSpPr>
        <p:spPr>
          <a:xfrm>
            <a:off x="864626" y="3929897"/>
            <a:ext cx="1284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偽造者</a:t>
            </a:r>
            <a:endParaRPr kumimoji="1" lang="en-US" altLang="ja-JP"/>
          </a:p>
          <a:p>
            <a:pPr algn="ctr"/>
            <a:r>
              <a:rPr lang="en-US" altLang="ja-JP"/>
              <a:t>(Generator)</a:t>
            </a:r>
            <a:endParaRPr kumimoji="1" lang="en-US" altLang="ja-JP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4422D5D0-03CB-3E42-8517-107DCD36A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50" y="4600457"/>
            <a:ext cx="2286000" cy="206883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F318256-A18F-0044-BFB8-B3D8D2192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00" y="2101097"/>
            <a:ext cx="1479712" cy="103251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BBB288C-ABE7-144A-85C8-5EF30BB6E9F5}"/>
              </a:ext>
            </a:extLst>
          </p:cNvPr>
          <p:cNvSpPr txBox="1"/>
          <p:nvPr/>
        </p:nvSpPr>
        <p:spPr>
          <a:xfrm>
            <a:off x="739050" y="1267977"/>
            <a:ext cx="1495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博物館</a:t>
            </a:r>
            <a:endParaRPr kumimoji="1" lang="en-US" altLang="ja-JP"/>
          </a:p>
          <a:p>
            <a:pPr algn="ctr"/>
            <a:r>
              <a:rPr lang="en-US" altLang="ja-JP"/>
              <a:t>(Real Dataset)</a:t>
            </a:r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BEE8FEF1-DB9E-5948-88A8-F6AF80B051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2920" y="2029977"/>
            <a:ext cx="915755" cy="121920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B8F4BA49-16A4-2F42-8C59-E75130C4F1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990710" y="3005337"/>
            <a:ext cx="1150620" cy="1534160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45BB1AA-5AEE-CE47-92E1-19729EFD2D48}"/>
              </a:ext>
            </a:extLst>
          </p:cNvPr>
          <p:cNvSpPr txBox="1"/>
          <p:nvPr/>
        </p:nvSpPr>
        <p:spPr>
          <a:xfrm>
            <a:off x="6769334" y="2121417"/>
            <a:ext cx="1586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鑑定者</a:t>
            </a:r>
            <a:endParaRPr kumimoji="1" lang="en-US" altLang="ja-JP"/>
          </a:p>
          <a:p>
            <a:pPr algn="ctr"/>
            <a:r>
              <a:rPr lang="en-US" altLang="ja-JP"/>
              <a:t>(Discriminator)</a:t>
            </a:r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8AB6ECE0-6170-C740-B3B5-921E4B403E25}"/>
              </a:ext>
            </a:extLst>
          </p:cNvPr>
          <p:cNvSpPr/>
          <p:nvPr/>
        </p:nvSpPr>
        <p:spPr>
          <a:xfrm>
            <a:off x="6357471" y="4695191"/>
            <a:ext cx="24929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提供されたデータが</a:t>
            </a:r>
            <a:endParaRPr lang="en-US" altLang="ja-JP"/>
          </a:p>
          <a:p>
            <a:r>
              <a:rPr lang="ja-JP" altLang="en-US"/>
              <a:t>本物か偽物か見分ける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2A8FDF8-ABA9-A94D-834F-97F1BEB80159}"/>
              </a:ext>
            </a:extLst>
          </p:cNvPr>
          <p:cNvSpPr/>
          <p:nvPr/>
        </p:nvSpPr>
        <p:spPr>
          <a:xfrm>
            <a:off x="2852271" y="4766311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/>
              <a:t>ニセのデータを生成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5313515-72DC-EC4C-AA05-F35E7A5A9B6E}"/>
              </a:ext>
            </a:extLst>
          </p:cNvPr>
          <p:cNvSpPr/>
          <p:nvPr/>
        </p:nvSpPr>
        <p:spPr>
          <a:xfrm>
            <a:off x="2791311" y="2256791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本物のデータを提供</a:t>
            </a:r>
          </a:p>
        </p:txBody>
      </p:sp>
      <p:sp>
        <p:nvSpPr>
          <p:cNvPr id="13" name="右矢印 12">
            <a:extLst>
              <a:ext uri="{FF2B5EF4-FFF2-40B4-BE49-F238E27FC236}">
                <a16:creationId xmlns:a16="http://schemas.microsoft.com/office/drawing/2014/main" id="{B05B9690-7595-7D42-A163-79DD0D1295C3}"/>
              </a:ext>
            </a:extLst>
          </p:cNvPr>
          <p:cNvSpPr/>
          <p:nvPr/>
        </p:nvSpPr>
        <p:spPr>
          <a:xfrm rot="18900000">
            <a:off x="4282540" y="4191338"/>
            <a:ext cx="611195" cy="49441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2BB3CBAD-9869-974A-92D2-04B2CCB3AC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2040" y="2852936"/>
            <a:ext cx="1347470" cy="1522565"/>
          </a:xfrm>
          <a:prstGeom prst="rect">
            <a:avLst/>
          </a:prstGeom>
        </p:spPr>
      </p:pic>
      <p:sp>
        <p:nvSpPr>
          <p:cNvPr id="15" name="右矢印 14">
            <a:extLst>
              <a:ext uri="{FF2B5EF4-FFF2-40B4-BE49-F238E27FC236}">
                <a16:creationId xmlns:a16="http://schemas.microsoft.com/office/drawing/2014/main" id="{74B4AF35-FF0C-694F-B395-B654EA547778}"/>
              </a:ext>
            </a:extLst>
          </p:cNvPr>
          <p:cNvSpPr/>
          <p:nvPr/>
        </p:nvSpPr>
        <p:spPr>
          <a:xfrm rot="2700000">
            <a:off x="4231739" y="2687658"/>
            <a:ext cx="611195" cy="49441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4207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3454D0E-0B84-1140-9281-A9CC7C1271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本講義で学ぶこと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6C20BB4-58F9-9149-8785-559309026688}"/>
              </a:ext>
            </a:extLst>
          </p:cNvPr>
          <p:cNvSpPr txBox="1"/>
          <p:nvPr/>
        </p:nvSpPr>
        <p:spPr>
          <a:xfrm>
            <a:off x="539552" y="1412776"/>
            <a:ext cx="387798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/>
              <a:t>機械学習</a:t>
            </a:r>
            <a:endParaRPr kumimoji="1" lang="en-US" altLang="ja-JP" sz="3600" dirty="0"/>
          </a:p>
          <a:p>
            <a:r>
              <a:rPr lang="ja-JP" altLang="en-US" sz="3600"/>
              <a:t>・機械学習の基礎</a:t>
            </a:r>
            <a:endParaRPr lang="en-US" altLang="ja-JP" sz="3600" dirty="0"/>
          </a:p>
          <a:p>
            <a:r>
              <a:rPr kumimoji="1" lang="ja-JP" altLang="en-US" sz="3600"/>
              <a:t>・過学習</a:t>
            </a:r>
            <a:endParaRPr kumimoji="1" lang="en-US" altLang="ja-JP" sz="3600" dirty="0"/>
          </a:p>
          <a:p>
            <a:r>
              <a:rPr lang="ja-JP" altLang="en-US" sz="3600"/>
              <a:t>・</a:t>
            </a:r>
            <a:r>
              <a:rPr lang="en-US" altLang="ja-JP" sz="3600" dirty="0"/>
              <a:t>GAN</a:t>
            </a:r>
            <a:endParaRPr kumimoji="1" lang="ja-JP" altLang="en-US" sz="3600"/>
          </a:p>
        </p:txBody>
      </p:sp>
    </p:spTree>
    <p:extLst>
      <p:ext uri="{BB962C8B-B14F-4D97-AF65-F5344CB8AC3E}">
        <p14:creationId xmlns:p14="http://schemas.microsoft.com/office/powerpoint/2010/main" val="3758043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DE80720-F87A-6E4F-9011-D205DCEE8A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観測と予測</a:t>
            </a:r>
            <a:endParaRPr kumimoji="1" lang="ja-JP" altLang="en-US"/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E2D09E21-DB51-CE44-A7F6-E4C442514FCD}"/>
              </a:ext>
            </a:extLst>
          </p:cNvPr>
          <p:cNvGrpSpPr/>
          <p:nvPr/>
        </p:nvGrpSpPr>
        <p:grpSpPr>
          <a:xfrm>
            <a:off x="395536" y="1772816"/>
            <a:ext cx="1944216" cy="1944216"/>
            <a:chOff x="755576" y="1196752"/>
            <a:chExt cx="2736304" cy="2736304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ED4FA8D7-7E15-B04C-BB1A-6301B1B90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576" y="1196752"/>
              <a:ext cx="2736304" cy="2736304"/>
            </a:xfrm>
            <a:prstGeom prst="rect">
              <a:avLst/>
            </a:prstGeom>
            <a:ln w="28575">
              <a:noFill/>
            </a:ln>
          </p:spPr>
        </p:pic>
        <p:sp>
          <p:nvSpPr>
            <p:cNvPr id="12" name="フリーフォーム 11">
              <a:extLst>
                <a:ext uri="{FF2B5EF4-FFF2-40B4-BE49-F238E27FC236}">
                  <a16:creationId xmlns:a16="http://schemas.microsoft.com/office/drawing/2014/main" id="{EAEAEBCF-D768-FD49-B672-D1245E346FEC}"/>
                </a:ext>
              </a:extLst>
            </p:cNvPr>
            <p:cNvSpPr/>
            <p:nvPr/>
          </p:nvSpPr>
          <p:spPr>
            <a:xfrm>
              <a:off x="899592" y="2204864"/>
              <a:ext cx="2232248" cy="748218"/>
            </a:xfrm>
            <a:custGeom>
              <a:avLst/>
              <a:gdLst>
                <a:gd name="connsiteX0" fmla="*/ 3891280 w 3891280"/>
                <a:gd name="connsiteY0" fmla="*/ 223520 h 1030178"/>
                <a:gd name="connsiteX1" fmla="*/ 1666240 w 3891280"/>
                <a:gd name="connsiteY1" fmla="*/ 284480 h 1030178"/>
                <a:gd name="connsiteX2" fmla="*/ 1178560 w 3891280"/>
                <a:gd name="connsiteY2" fmla="*/ 508000 h 1030178"/>
                <a:gd name="connsiteX3" fmla="*/ 2387600 w 3891280"/>
                <a:gd name="connsiteY3" fmla="*/ 1026160 h 1030178"/>
                <a:gd name="connsiteX4" fmla="*/ 1066800 w 3891280"/>
                <a:gd name="connsiteY4" fmla="*/ 203200 h 1030178"/>
                <a:gd name="connsiteX5" fmla="*/ 0 w 3891280"/>
                <a:gd name="connsiteY5" fmla="*/ 0 h 103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1280" h="1030178">
                  <a:moveTo>
                    <a:pt x="3891280" y="223520"/>
                  </a:moveTo>
                  <a:cubicBezTo>
                    <a:pt x="3004820" y="230293"/>
                    <a:pt x="2118360" y="237067"/>
                    <a:pt x="1666240" y="284480"/>
                  </a:cubicBezTo>
                  <a:cubicBezTo>
                    <a:pt x="1214120" y="331893"/>
                    <a:pt x="1058333" y="384387"/>
                    <a:pt x="1178560" y="508000"/>
                  </a:cubicBezTo>
                  <a:cubicBezTo>
                    <a:pt x="1298787" y="631613"/>
                    <a:pt x="2406227" y="1076960"/>
                    <a:pt x="2387600" y="1026160"/>
                  </a:cubicBezTo>
                  <a:cubicBezTo>
                    <a:pt x="2368973" y="975360"/>
                    <a:pt x="1464733" y="374227"/>
                    <a:pt x="1066800" y="203200"/>
                  </a:cubicBezTo>
                  <a:cubicBezTo>
                    <a:pt x="668867" y="32173"/>
                    <a:pt x="334433" y="16086"/>
                    <a:pt x="0" y="0"/>
                  </a:cubicBezTo>
                </a:path>
              </a:pathLst>
            </a:custGeom>
            <a:noFill/>
            <a:ln w="28575">
              <a:solidFill>
                <a:srgbClr val="FFFF00"/>
              </a:solidFill>
              <a:headEnd type="none" w="lg" len="lg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3" name="図 12">
              <a:extLst>
                <a:ext uri="{FF2B5EF4-FFF2-40B4-BE49-F238E27FC236}">
                  <a16:creationId xmlns:a16="http://schemas.microsoft.com/office/drawing/2014/main" id="{F341015B-DFEC-4F45-884E-565582BEC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87824" y="2204864"/>
              <a:ext cx="360040" cy="352039"/>
            </a:xfrm>
            <a:prstGeom prst="rect">
              <a:avLst/>
            </a:prstGeom>
          </p:spPr>
        </p:pic>
      </p:grpSp>
      <p:pic>
        <p:nvPicPr>
          <p:cNvPr id="15" name="図 14">
            <a:extLst>
              <a:ext uri="{FF2B5EF4-FFF2-40B4-BE49-F238E27FC236}">
                <a16:creationId xmlns:a16="http://schemas.microsoft.com/office/drawing/2014/main" id="{4B688957-5AB2-684E-B1DB-5A0750C1AF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5776" y="2132856"/>
            <a:ext cx="1550942" cy="151216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60C1B005-1484-F44A-A73A-E5F2EE98E5DD}"/>
              </a:ext>
            </a:extLst>
          </p:cNvPr>
          <p:cNvSpPr txBox="1"/>
          <p:nvPr/>
        </p:nvSpPr>
        <p:spPr>
          <a:xfrm>
            <a:off x="350391" y="1205726"/>
            <a:ext cx="5392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惑星の動きを観測する</a:t>
            </a:r>
            <a:r>
              <a:rPr kumimoji="1" lang="en-US" altLang="ja-JP" sz="2400" dirty="0"/>
              <a:t> (</a:t>
            </a:r>
            <a:r>
              <a:rPr kumimoji="1" lang="ja-JP" altLang="en-US" sz="2400"/>
              <a:t>大量のデータ</a:t>
            </a:r>
            <a:r>
              <a:rPr kumimoji="1" lang="en-US" altLang="ja-JP" sz="2400" dirty="0"/>
              <a:t>)</a:t>
            </a:r>
            <a:endParaRPr kumimoji="1" lang="ja-JP" altLang="en-US" sz="240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67999929-64DE-124A-A3D1-99D399D593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7308" y="4697741"/>
            <a:ext cx="1728192" cy="172819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7F13EAB2-2734-FD44-A37A-7E4C14D342F5}"/>
                  </a:ext>
                </a:extLst>
              </p:cNvPr>
              <p:cNvSpPr txBox="1"/>
              <p:nvPr/>
            </p:nvSpPr>
            <p:spPr>
              <a:xfrm>
                <a:off x="6821197" y="4641499"/>
                <a:ext cx="1944216" cy="7286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sz="2400" i="1">
                          <a:latin typeface="Cambria Math" panose="02040503050406030204" pitchFamily="18" charset="0"/>
                        </a:rPr>
                        <m:t>𝑚</m:t>
                      </m:r>
                      <m:f>
                        <m:fPr>
                          <m:ctrlPr>
                            <a:rPr kumimoji="1" lang="en-US" altLang="ja-JP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2400" b="0" i="1">
                              <a:latin typeface="Cambria Math" panose="02040503050406030204" pitchFamily="18" charset="0"/>
                            </a:rPr>
                            <m:t>𝑑</m:t>
                          </m:r>
                          <m:acc>
                            <m:accPr>
                              <m:chr m:val="⃗"/>
                              <m:ctrlPr>
                                <a:rPr kumimoji="1" lang="en-US" altLang="ja-JP" sz="2400" b="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ja-JP" sz="2400" b="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num>
                        <m:den>
                          <m:r>
                            <a:rPr kumimoji="1" lang="en-US" altLang="ja-JP" sz="2400" b="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kumimoji="1" lang="en-US" altLang="ja-JP" sz="2400" b="0" i="1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⃗"/>
                          <m:ctrlPr>
                            <a:rPr kumimoji="1" lang="en-US" altLang="ja-JP" sz="2400" b="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ja-JP" sz="2400" b="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</m:oMath>
                  </m:oMathPara>
                </a14:m>
                <a:endParaRPr kumimoji="1" lang="ja-JP" altLang="en-US" sz="2400"/>
              </a:p>
            </p:txBody>
          </p:sp>
        </mc:Choice>
        <mc:Fallback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7F13EAB2-2734-FD44-A37A-7E4C14D342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1197" y="4641499"/>
                <a:ext cx="1944216" cy="728661"/>
              </a:xfrm>
              <a:prstGeom prst="rect">
                <a:avLst/>
              </a:prstGeom>
              <a:blipFill>
                <a:blip r:embed="rId6"/>
                <a:stretch>
                  <a:fillRect t="-16949" b="-1355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8DC8CD45-F4C8-5E4D-9E20-DA4ACC6A1276}"/>
              </a:ext>
            </a:extLst>
          </p:cNvPr>
          <p:cNvGrpSpPr/>
          <p:nvPr/>
        </p:nvGrpSpPr>
        <p:grpSpPr>
          <a:xfrm>
            <a:off x="500677" y="5031395"/>
            <a:ext cx="3291794" cy="1512168"/>
            <a:chOff x="5073865" y="4931567"/>
            <a:chExt cx="3291794" cy="1512168"/>
          </a:xfrm>
        </p:grpSpPr>
        <p:pic>
          <p:nvPicPr>
            <p:cNvPr id="20" name="図 19">
              <a:extLst>
                <a:ext uri="{FF2B5EF4-FFF2-40B4-BE49-F238E27FC236}">
                  <a16:creationId xmlns:a16="http://schemas.microsoft.com/office/drawing/2014/main" id="{0B3CF055-87B5-0548-B88B-9F843675F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31730" y="5445224"/>
              <a:ext cx="576064" cy="556862"/>
            </a:xfrm>
            <a:prstGeom prst="rect">
              <a:avLst/>
            </a:prstGeom>
          </p:spPr>
        </p:pic>
        <p:sp>
          <p:nvSpPr>
            <p:cNvPr id="21" name="円/楕円 20">
              <a:extLst>
                <a:ext uri="{FF2B5EF4-FFF2-40B4-BE49-F238E27FC236}">
                  <a16:creationId xmlns:a16="http://schemas.microsoft.com/office/drawing/2014/main" id="{FCC978A7-148D-7F4A-8FE0-9377003E121F}"/>
                </a:ext>
              </a:extLst>
            </p:cNvPr>
            <p:cNvSpPr/>
            <p:nvPr/>
          </p:nvSpPr>
          <p:spPr>
            <a:xfrm>
              <a:off x="5567634" y="5219599"/>
              <a:ext cx="2304256" cy="100811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id="{A33030E7-50CE-0742-9128-123C65119FB7}"/>
                </a:ext>
              </a:extLst>
            </p:cNvPr>
            <p:cNvSpPr/>
            <p:nvPr/>
          </p:nvSpPr>
          <p:spPr>
            <a:xfrm>
              <a:off x="5073865" y="5003575"/>
              <a:ext cx="3291794" cy="144016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3" name="図 22">
              <a:extLst>
                <a:ext uri="{FF2B5EF4-FFF2-40B4-BE49-F238E27FC236}">
                  <a16:creationId xmlns:a16="http://schemas.microsoft.com/office/drawing/2014/main" id="{0EBCEA8A-DD33-AD4D-AFE7-8661E6E72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666153" y="5507631"/>
              <a:ext cx="288033" cy="281632"/>
            </a:xfrm>
            <a:prstGeom prst="rect">
              <a:avLst/>
            </a:prstGeom>
          </p:spPr>
        </p:pic>
        <p:pic>
          <p:nvPicPr>
            <p:cNvPr id="24" name="図 23">
              <a:extLst>
                <a:ext uri="{FF2B5EF4-FFF2-40B4-BE49-F238E27FC236}">
                  <a16:creationId xmlns:a16="http://schemas.microsoft.com/office/drawing/2014/main" id="{2512AAB6-9DC2-8A44-AEA5-C40C082225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81977" y="4931567"/>
              <a:ext cx="216024" cy="211224"/>
            </a:xfrm>
            <a:prstGeom prst="rect">
              <a:avLst/>
            </a:prstGeom>
          </p:spPr>
        </p:pic>
      </p:grpSp>
      <p:sp>
        <p:nvSpPr>
          <p:cNvPr id="26" name="下矢印 25">
            <a:extLst>
              <a:ext uri="{FF2B5EF4-FFF2-40B4-BE49-F238E27FC236}">
                <a16:creationId xmlns:a16="http://schemas.microsoft.com/office/drawing/2014/main" id="{2312AC1B-9DA9-F148-B87C-462A52A8C60B}"/>
              </a:ext>
            </a:extLst>
          </p:cNvPr>
          <p:cNvSpPr/>
          <p:nvPr/>
        </p:nvSpPr>
        <p:spPr>
          <a:xfrm>
            <a:off x="1981607" y="3830861"/>
            <a:ext cx="565777" cy="533645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51DD240B-91E8-904D-887F-F006A97D46B9}"/>
              </a:ext>
            </a:extLst>
          </p:cNvPr>
          <p:cNvSpPr txBox="1"/>
          <p:nvPr/>
        </p:nvSpPr>
        <p:spPr>
          <a:xfrm>
            <a:off x="1616801" y="445691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モデル化</a:t>
            </a:r>
          </a:p>
        </p:txBody>
      </p:sp>
      <p:sp>
        <p:nvSpPr>
          <p:cNvPr id="28" name="下矢印 27">
            <a:extLst>
              <a:ext uri="{FF2B5EF4-FFF2-40B4-BE49-F238E27FC236}">
                <a16:creationId xmlns:a16="http://schemas.microsoft.com/office/drawing/2014/main" id="{38C96674-6A93-7942-9696-FFA17A1F9DAD}"/>
              </a:ext>
            </a:extLst>
          </p:cNvPr>
          <p:cNvSpPr/>
          <p:nvPr/>
        </p:nvSpPr>
        <p:spPr>
          <a:xfrm rot="16200000">
            <a:off x="4237001" y="5295015"/>
            <a:ext cx="565777" cy="533645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EF39E67-3234-4A49-8DC2-52F3BFE9B7A0}"/>
              </a:ext>
            </a:extLst>
          </p:cNvPr>
          <p:cNvSpPr txBox="1"/>
          <p:nvPr/>
        </p:nvSpPr>
        <p:spPr>
          <a:xfrm>
            <a:off x="6113725" y="3687688"/>
            <a:ext cx="17235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法則の抽出</a:t>
            </a:r>
            <a:endParaRPr kumimoji="1" lang="en-US" altLang="ja-JP" sz="2400" dirty="0"/>
          </a:p>
          <a:p>
            <a:r>
              <a:rPr lang="en-US" altLang="ja-JP" sz="2400" dirty="0"/>
              <a:t>(</a:t>
            </a:r>
            <a:r>
              <a:rPr lang="ja-JP" altLang="en-US" sz="2400">
                <a:solidFill>
                  <a:srgbClr val="FF0000"/>
                </a:solidFill>
              </a:rPr>
              <a:t>情報圧縮</a:t>
            </a:r>
            <a:r>
              <a:rPr lang="en-US" altLang="ja-JP" sz="2400" dirty="0"/>
              <a:t>)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571366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602A46F-030D-3541-B7D5-2FB9A4DC02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観測と予測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BA04AE3C-066A-EE4F-9AAC-5AE85D9A3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2132856"/>
            <a:ext cx="1550942" cy="1512168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E62B887-A0CC-2741-A590-3214690AF3BA}"/>
              </a:ext>
            </a:extLst>
          </p:cNvPr>
          <p:cNvSpPr txBox="1"/>
          <p:nvPr/>
        </p:nvSpPr>
        <p:spPr>
          <a:xfrm>
            <a:off x="350391" y="1205726"/>
            <a:ext cx="6623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彗星の動きを予測できる</a:t>
            </a:r>
            <a:r>
              <a:rPr kumimoji="1" lang="en-US" altLang="ja-JP" sz="2400" dirty="0"/>
              <a:t> (</a:t>
            </a:r>
            <a:r>
              <a:rPr kumimoji="1" lang="ja-JP" altLang="en-US" sz="2400"/>
              <a:t>モデルが正しければ</a:t>
            </a:r>
            <a:r>
              <a:rPr kumimoji="1" lang="en-US" altLang="ja-JP" sz="2400" dirty="0"/>
              <a:t>)</a:t>
            </a:r>
            <a:endParaRPr kumimoji="1" lang="ja-JP" altLang="en-US" sz="240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2C43F867-E7BE-B144-A695-41CE6B01A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7308" y="4697741"/>
            <a:ext cx="1728192" cy="172819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950522E6-0BB8-F543-A204-2E2979939715}"/>
                  </a:ext>
                </a:extLst>
              </p:cNvPr>
              <p:cNvSpPr txBox="1"/>
              <p:nvPr/>
            </p:nvSpPr>
            <p:spPr>
              <a:xfrm>
                <a:off x="6821197" y="4641499"/>
                <a:ext cx="1944216" cy="7286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sz="2400" i="1">
                          <a:latin typeface="Cambria Math" panose="02040503050406030204" pitchFamily="18" charset="0"/>
                        </a:rPr>
                        <m:t>𝑚</m:t>
                      </m:r>
                      <m:f>
                        <m:fPr>
                          <m:ctrlPr>
                            <a:rPr kumimoji="1" lang="en-US" altLang="ja-JP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ja-JP" sz="2400" b="0" i="1">
                              <a:latin typeface="Cambria Math" panose="02040503050406030204" pitchFamily="18" charset="0"/>
                            </a:rPr>
                            <m:t>𝑑</m:t>
                          </m:r>
                          <m:acc>
                            <m:accPr>
                              <m:chr m:val="⃗"/>
                              <m:ctrlPr>
                                <a:rPr kumimoji="1" lang="en-US" altLang="ja-JP" sz="2400" b="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kumimoji="1" lang="en-US" altLang="ja-JP" sz="2400" b="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num>
                        <m:den>
                          <m:r>
                            <a:rPr kumimoji="1" lang="en-US" altLang="ja-JP" sz="2400" b="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kumimoji="1" lang="en-US" altLang="ja-JP" sz="2400" b="0" i="1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⃗"/>
                          <m:ctrlPr>
                            <a:rPr kumimoji="1" lang="en-US" altLang="ja-JP" sz="2400" b="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ja-JP" sz="2400" b="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</m:oMath>
                  </m:oMathPara>
                </a14:m>
                <a:endParaRPr kumimoji="1" lang="ja-JP" altLang="en-US" sz="2400"/>
              </a:p>
            </p:txBody>
          </p:sp>
        </mc:Choice>
        <mc:Fallback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950522E6-0BB8-F543-A204-2E29799397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1197" y="4641499"/>
                <a:ext cx="1944216" cy="728661"/>
              </a:xfrm>
              <a:prstGeom prst="rect">
                <a:avLst/>
              </a:prstGeom>
              <a:blipFill>
                <a:blip r:embed="rId4"/>
                <a:stretch>
                  <a:fillRect t="-16949" b="-1355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BD0B2774-042A-CE40-9323-D1D10D25BCAB}"/>
              </a:ext>
            </a:extLst>
          </p:cNvPr>
          <p:cNvGrpSpPr/>
          <p:nvPr/>
        </p:nvGrpSpPr>
        <p:grpSpPr>
          <a:xfrm>
            <a:off x="500677" y="5031395"/>
            <a:ext cx="3291794" cy="1512168"/>
            <a:chOff x="5073865" y="4931567"/>
            <a:chExt cx="3291794" cy="1512168"/>
          </a:xfrm>
        </p:grpSpPr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770BD20D-F14A-904E-8307-4B22E1C12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31730" y="5445224"/>
              <a:ext cx="576064" cy="556862"/>
            </a:xfrm>
            <a:prstGeom prst="rect">
              <a:avLst/>
            </a:prstGeom>
          </p:spPr>
        </p:pic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49BD9323-A23B-7D4F-B927-91DB4A362786}"/>
                </a:ext>
              </a:extLst>
            </p:cNvPr>
            <p:cNvSpPr/>
            <p:nvPr/>
          </p:nvSpPr>
          <p:spPr>
            <a:xfrm>
              <a:off x="5567634" y="5219599"/>
              <a:ext cx="2304256" cy="100811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円/楕円 13">
              <a:extLst>
                <a:ext uri="{FF2B5EF4-FFF2-40B4-BE49-F238E27FC236}">
                  <a16:creationId xmlns:a16="http://schemas.microsoft.com/office/drawing/2014/main" id="{91E8EC40-D41C-A44F-B3D2-5CFDF367D6F0}"/>
                </a:ext>
              </a:extLst>
            </p:cNvPr>
            <p:cNvSpPr/>
            <p:nvPr/>
          </p:nvSpPr>
          <p:spPr>
            <a:xfrm>
              <a:off x="5073865" y="5003575"/>
              <a:ext cx="3291794" cy="144016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53C1A66A-AB96-3643-9EDD-CE13D09F7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666153" y="5507631"/>
              <a:ext cx="288033" cy="281632"/>
            </a:xfrm>
            <a:prstGeom prst="rect">
              <a:avLst/>
            </a:prstGeom>
          </p:spPr>
        </p:pic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093677F9-74C3-CD46-8A36-B4497CF33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81977" y="4931567"/>
              <a:ext cx="216024" cy="211224"/>
            </a:xfrm>
            <a:prstGeom prst="rect">
              <a:avLst/>
            </a:prstGeom>
          </p:spPr>
        </p:pic>
      </p:grpSp>
      <p:sp>
        <p:nvSpPr>
          <p:cNvPr id="17" name="下矢印 16">
            <a:extLst>
              <a:ext uri="{FF2B5EF4-FFF2-40B4-BE49-F238E27FC236}">
                <a16:creationId xmlns:a16="http://schemas.microsoft.com/office/drawing/2014/main" id="{66E63154-EE93-A54D-8A36-CE8BF6448603}"/>
              </a:ext>
            </a:extLst>
          </p:cNvPr>
          <p:cNvSpPr/>
          <p:nvPr/>
        </p:nvSpPr>
        <p:spPr>
          <a:xfrm rot="10800000">
            <a:off x="1664057" y="3703961"/>
            <a:ext cx="565777" cy="533645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D4DC38D6-7381-8C49-B058-A962EAE7A6FE}"/>
              </a:ext>
            </a:extLst>
          </p:cNvPr>
          <p:cNvSpPr txBox="1"/>
          <p:nvPr/>
        </p:nvSpPr>
        <p:spPr>
          <a:xfrm>
            <a:off x="1068253" y="437792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モデル計算</a:t>
            </a:r>
          </a:p>
        </p:txBody>
      </p:sp>
      <p:sp>
        <p:nvSpPr>
          <p:cNvPr id="19" name="下矢印 18">
            <a:extLst>
              <a:ext uri="{FF2B5EF4-FFF2-40B4-BE49-F238E27FC236}">
                <a16:creationId xmlns:a16="http://schemas.microsoft.com/office/drawing/2014/main" id="{52E9D11E-E3CF-2244-9FC5-47E7A72E063F}"/>
              </a:ext>
            </a:extLst>
          </p:cNvPr>
          <p:cNvSpPr/>
          <p:nvPr/>
        </p:nvSpPr>
        <p:spPr>
          <a:xfrm rot="5400000">
            <a:off x="4237001" y="5295015"/>
            <a:ext cx="565777" cy="533645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C48CA25-1C5D-AF49-8D01-FDAA0E4AF4D7}"/>
              </a:ext>
            </a:extLst>
          </p:cNvPr>
          <p:cNvSpPr txBox="1"/>
          <p:nvPr/>
        </p:nvSpPr>
        <p:spPr>
          <a:xfrm>
            <a:off x="5868144" y="397712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法則からスタート</a:t>
            </a:r>
          </a:p>
        </p:txBody>
      </p:sp>
      <p:sp>
        <p:nvSpPr>
          <p:cNvPr id="21" name="フリーフォーム 20">
            <a:extLst>
              <a:ext uri="{FF2B5EF4-FFF2-40B4-BE49-F238E27FC236}">
                <a16:creationId xmlns:a16="http://schemas.microsoft.com/office/drawing/2014/main" id="{F3A47D0D-70D7-F04C-8DEB-BB91FC24189E}"/>
              </a:ext>
            </a:extLst>
          </p:cNvPr>
          <p:cNvSpPr/>
          <p:nvPr/>
        </p:nvSpPr>
        <p:spPr>
          <a:xfrm>
            <a:off x="1575715" y="4697741"/>
            <a:ext cx="2447054" cy="1437989"/>
          </a:xfrm>
          <a:custGeom>
            <a:avLst/>
            <a:gdLst>
              <a:gd name="connsiteX0" fmla="*/ 2216846 w 3043015"/>
              <a:gd name="connsiteY0" fmla="*/ 0 h 1778224"/>
              <a:gd name="connsiteX1" fmla="*/ 11057 w 3043015"/>
              <a:gd name="connsiteY1" fmla="*/ 1740569 h 1778224"/>
              <a:gd name="connsiteX2" fmla="*/ 3043015 w 3043015"/>
              <a:gd name="connsiteY2" fmla="*/ 1026695 h 1778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3015" h="1778224">
                <a:moveTo>
                  <a:pt x="2216846" y="0"/>
                </a:moveTo>
                <a:cubicBezTo>
                  <a:pt x="1045104" y="784726"/>
                  <a:pt x="-126638" y="1569453"/>
                  <a:pt x="11057" y="1740569"/>
                </a:cubicBezTo>
                <a:cubicBezTo>
                  <a:pt x="148752" y="1911685"/>
                  <a:pt x="1595883" y="1469190"/>
                  <a:pt x="3043015" y="1026695"/>
                </a:cubicBezTo>
              </a:path>
            </a:pathLst>
          </a:custGeom>
          <a:noFill/>
          <a:ln>
            <a:solidFill>
              <a:srgbClr val="0118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504382FE-36BE-A342-A6B3-1721A3E56D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8687" y="1689687"/>
            <a:ext cx="1774056" cy="1774056"/>
          </a:xfrm>
          <a:prstGeom prst="rect">
            <a:avLst/>
          </a:prstGeom>
        </p:spPr>
      </p:pic>
      <p:pic>
        <p:nvPicPr>
          <p:cNvPr id="23" name="図 22">
            <a:extLst>
              <a:ext uri="{FF2B5EF4-FFF2-40B4-BE49-F238E27FC236}">
                <a16:creationId xmlns:a16="http://schemas.microsoft.com/office/drawing/2014/main" id="{30BC3C8C-8B7A-2F41-BE53-AD4D4A8C41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84865" y="4338878"/>
            <a:ext cx="407606" cy="387226"/>
          </a:xfrm>
          <a:prstGeom prst="rect">
            <a:avLst/>
          </a:prstGeom>
        </p:spPr>
      </p:pic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171986FC-CB16-FD4F-B18F-DC3438E98F4A}"/>
              </a:ext>
            </a:extLst>
          </p:cNvPr>
          <p:cNvCxnSpPr/>
          <p:nvPr/>
        </p:nvCxnSpPr>
        <p:spPr>
          <a:xfrm flipV="1">
            <a:off x="3669210" y="4105548"/>
            <a:ext cx="230298" cy="195413"/>
          </a:xfrm>
          <a:prstGeom prst="line">
            <a:avLst/>
          </a:prstGeom>
          <a:ln w="762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3C3CA645-05FE-DA42-A531-BD353987A5D3}"/>
              </a:ext>
            </a:extLst>
          </p:cNvPr>
          <p:cNvCxnSpPr/>
          <p:nvPr/>
        </p:nvCxnSpPr>
        <p:spPr>
          <a:xfrm flipV="1">
            <a:off x="3753098" y="4225635"/>
            <a:ext cx="230298" cy="195413"/>
          </a:xfrm>
          <a:prstGeom prst="line">
            <a:avLst/>
          </a:prstGeom>
          <a:ln w="762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C49B85C7-394E-3648-B35F-895A1274385D}"/>
              </a:ext>
            </a:extLst>
          </p:cNvPr>
          <p:cNvCxnSpPr/>
          <p:nvPr/>
        </p:nvCxnSpPr>
        <p:spPr>
          <a:xfrm flipV="1">
            <a:off x="3836986" y="4337078"/>
            <a:ext cx="230298" cy="195413"/>
          </a:xfrm>
          <a:prstGeom prst="line">
            <a:avLst/>
          </a:prstGeom>
          <a:ln w="762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580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FE6348A-56EA-1443-B69C-4112DB1707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機械学習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7124E01B-0F40-6142-889D-13EB1EB317AD}"/>
              </a:ext>
            </a:extLst>
          </p:cNvPr>
          <p:cNvGrpSpPr/>
          <p:nvPr/>
        </p:nvGrpSpPr>
        <p:grpSpPr>
          <a:xfrm>
            <a:off x="515628" y="1942879"/>
            <a:ext cx="1944216" cy="1944216"/>
            <a:chOff x="755576" y="1196752"/>
            <a:chExt cx="2736304" cy="2736304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FEDCC67F-5F7B-EE40-9EE3-53AB35AB3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576" y="1196752"/>
              <a:ext cx="2736304" cy="2736304"/>
            </a:xfrm>
            <a:prstGeom prst="rect">
              <a:avLst/>
            </a:prstGeom>
            <a:ln w="28575">
              <a:noFill/>
            </a:ln>
          </p:spPr>
        </p:pic>
        <p:sp>
          <p:nvSpPr>
            <p:cNvPr id="5" name="フリーフォーム 4">
              <a:extLst>
                <a:ext uri="{FF2B5EF4-FFF2-40B4-BE49-F238E27FC236}">
                  <a16:creationId xmlns:a16="http://schemas.microsoft.com/office/drawing/2014/main" id="{46807B28-91BF-EE40-A0A7-62B32DFD77FF}"/>
                </a:ext>
              </a:extLst>
            </p:cNvPr>
            <p:cNvSpPr/>
            <p:nvPr/>
          </p:nvSpPr>
          <p:spPr>
            <a:xfrm>
              <a:off x="899592" y="2204864"/>
              <a:ext cx="2232248" cy="748218"/>
            </a:xfrm>
            <a:custGeom>
              <a:avLst/>
              <a:gdLst>
                <a:gd name="connsiteX0" fmla="*/ 3891280 w 3891280"/>
                <a:gd name="connsiteY0" fmla="*/ 223520 h 1030178"/>
                <a:gd name="connsiteX1" fmla="*/ 1666240 w 3891280"/>
                <a:gd name="connsiteY1" fmla="*/ 284480 h 1030178"/>
                <a:gd name="connsiteX2" fmla="*/ 1178560 w 3891280"/>
                <a:gd name="connsiteY2" fmla="*/ 508000 h 1030178"/>
                <a:gd name="connsiteX3" fmla="*/ 2387600 w 3891280"/>
                <a:gd name="connsiteY3" fmla="*/ 1026160 h 1030178"/>
                <a:gd name="connsiteX4" fmla="*/ 1066800 w 3891280"/>
                <a:gd name="connsiteY4" fmla="*/ 203200 h 1030178"/>
                <a:gd name="connsiteX5" fmla="*/ 0 w 3891280"/>
                <a:gd name="connsiteY5" fmla="*/ 0 h 103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1280" h="1030178">
                  <a:moveTo>
                    <a:pt x="3891280" y="223520"/>
                  </a:moveTo>
                  <a:cubicBezTo>
                    <a:pt x="3004820" y="230293"/>
                    <a:pt x="2118360" y="237067"/>
                    <a:pt x="1666240" y="284480"/>
                  </a:cubicBezTo>
                  <a:cubicBezTo>
                    <a:pt x="1214120" y="331893"/>
                    <a:pt x="1058333" y="384387"/>
                    <a:pt x="1178560" y="508000"/>
                  </a:cubicBezTo>
                  <a:cubicBezTo>
                    <a:pt x="1298787" y="631613"/>
                    <a:pt x="2406227" y="1076960"/>
                    <a:pt x="2387600" y="1026160"/>
                  </a:cubicBezTo>
                  <a:cubicBezTo>
                    <a:pt x="2368973" y="975360"/>
                    <a:pt x="1464733" y="374227"/>
                    <a:pt x="1066800" y="203200"/>
                  </a:cubicBezTo>
                  <a:cubicBezTo>
                    <a:pt x="668867" y="32173"/>
                    <a:pt x="334433" y="16086"/>
                    <a:pt x="0" y="0"/>
                  </a:cubicBezTo>
                </a:path>
              </a:pathLst>
            </a:custGeom>
            <a:noFill/>
            <a:ln w="28575">
              <a:solidFill>
                <a:srgbClr val="FFFF00"/>
              </a:solidFill>
              <a:headEnd type="none" w="lg" len="lg"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6" name="図 5">
              <a:extLst>
                <a:ext uri="{FF2B5EF4-FFF2-40B4-BE49-F238E27FC236}">
                  <a16:creationId xmlns:a16="http://schemas.microsoft.com/office/drawing/2014/main" id="{714FAD1D-1859-2D49-8A37-CCD7DA88F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87824" y="2204864"/>
              <a:ext cx="360040" cy="352039"/>
            </a:xfrm>
            <a:prstGeom prst="rect">
              <a:avLst/>
            </a:prstGeom>
          </p:spPr>
        </p:pic>
      </p:grpSp>
      <p:pic>
        <p:nvPicPr>
          <p:cNvPr id="7" name="図 6">
            <a:extLst>
              <a:ext uri="{FF2B5EF4-FFF2-40B4-BE49-F238E27FC236}">
                <a16:creationId xmlns:a16="http://schemas.microsoft.com/office/drawing/2014/main" id="{96AA47A1-1978-CC4A-8593-A52854C40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7784" y="2304152"/>
            <a:ext cx="1550942" cy="1512168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E9A41C8-B0A8-3443-A5EB-87AE079DD160}"/>
              </a:ext>
            </a:extLst>
          </p:cNvPr>
          <p:cNvSpPr txBox="1"/>
          <p:nvPr/>
        </p:nvSpPr>
        <p:spPr>
          <a:xfrm>
            <a:off x="390056" y="892679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惑星の動きを観測する</a:t>
            </a:r>
            <a:endParaRPr kumimoji="1" lang="en-US" altLang="ja-JP" sz="2400" dirty="0"/>
          </a:p>
          <a:p>
            <a:r>
              <a:rPr kumimoji="1" lang="en-US" altLang="ja-JP" sz="2400" dirty="0"/>
              <a:t> (</a:t>
            </a:r>
            <a:r>
              <a:rPr kumimoji="1" lang="ja-JP" altLang="en-US" sz="2400"/>
              <a:t>大量のデータ</a:t>
            </a:r>
            <a:r>
              <a:rPr kumimoji="1" lang="en-US" altLang="ja-JP" sz="2400" dirty="0"/>
              <a:t>)</a:t>
            </a:r>
            <a:endParaRPr kumimoji="1" lang="ja-JP" altLang="en-US" sz="2400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4533CC17-95DC-2546-8F94-EE394FD50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6762" y="4380320"/>
            <a:ext cx="1778000" cy="17780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B8FEF277-3845-3F4B-951E-254AF0DB56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2040" y="4522820"/>
            <a:ext cx="1102320" cy="1350882"/>
          </a:xfrm>
          <a:prstGeom prst="rect">
            <a:avLst/>
          </a:prstGeom>
        </p:spPr>
      </p:pic>
      <p:sp>
        <p:nvSpPr>
          <p:cNvPr id="12" name="曲折矢印 11">
            <a:extLst>
              <a:ext uri="{FF2B5EF4-FFF2-40B4-BE49-F238E27FC236}">
                <a16:creationId xmlns:a16="http://schemas.microsoft.com/office/drawing/2014/main" id="{02AF7E7F-1F7D-A640-94A5-87039CB3D509}"/>
              </a:ext>
            </a:extLst>
          </p:cNvPr>
          <p:cNvSpPr/>
          <p:nvPr/>
        </p:nvSpPr>
        <p:spPr>
          <a:xfrm flipV="1">
            <a:off x="1698892" y="4571137"/>
            <a:ext cx="1010267" cy="922403"/>
          </a:xfrm>
          <a:prstGeom prst="ben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E9D8277-1946-094B-A3F6-B9DAFC3612F5}"/>
              </a:ext>
            </a:extLst>
          </p:cNvPr>
          <p:cNvSpPr txBox="1"/>
          <p:nvPr/>
        </p:nvSpPr>
        <p:spPr>
          <a:xfrm>
            <a:off x="2761918" y="6093271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なんらかのモデルを作る</a:t>
            </a: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8DCB7F62-5356-8A45-973E-9D4ED96F8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296" y="2180044"/>
            <a:ext cx="1550942" cy="1512168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004E027F-0A42-BA4B-B9A7-50332E5BB9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9207" y="1736875"/>
            <a:ext cx="1774056" cy="1774056"/>
          </a:xfrm>
          <a:prstGeom prst="rect">
            <a:avLst/>
          </a:prstGeom>
        </p:spPr>
      </p:pic>
      <p:sp>
        <p:nvSpPr>
          <p:cNvPr id="16" name="曲折矢印 15">
            <a:extLst>
              <a:ext uri="{FF2B5EF4-FFF2-40B4-BE49-F238E27FC236}">
                <a16:creationId xmlns:a16="http://schemas.microsoft.com/office/drawing/2014/main" id="{68776C69-26F6-B840-968D-853DF3F62DEE}"/>
              </a:ext>
            </a:extLst>
          </p:cNvPr>
          <p:cNvSpPr/>
          <p:nvPr/>
        </p:nvSpPr>
        <p:spPr>
          <a:xfrm rot="16200000" flipV="1">
            <a:off x="6400276" y="4424252"/>
            <a:ext cx="1010267" cy="922403"/>
          </a:xfrm>
          <a:prstGeom prst="ben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CB93ED8-64A3-7B46-9C90-889C7D9BE640}"/>
              </a:ext>
            </a:extLst>
          </p:cNvPr>
          <p:cNvSpPr txBox="1"/>
          <p:nvPr/>
        </p:nvSpPr>
        <p:spPr>
          <a:xfrm>
            <a:off x="5076056" y="940949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彗星</a:t>
            </a:r>
            <a:r>
              <a:rPr kumimoji="1" lang="ja-JP" altLang="en-US" sz="2400"/>
              <a:t>の動きを予測できる</a:t>
            </a:r>
            <a:endParaRPr kumimoji="1" lang="en-US" altLang="ja-JP" sz="2400" dirty="0"/>
          </a:p>
          <a:p>
            <a:r>
              <a:rPr lang="en-US" altLang="ja-JP" sz="2400" dirty="0"/>
              <a:t>(</a:t>
            </a:r>
            <a:r>
              <a:rPr lang="ja-JP" altLang="en-US" sz="2400"/>
              <a:t>モデルが正しければ</a:t>
            </a:r>
            <a:r>
              <a:rPr lang="en-US" altLang="ja-JP" sz="2400" dirty="0"/>
              <a:t>)</a:t>
            </a:r>
            <a:endParaRPr kumimoji="1" lang="en-US" altLang="ja-JP" sz="24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2CEC4F3-6F77-F547-BA94-B76D0100C080}"/>
              </a:ext>
            </a:extLst>
          </p:cNvPr>
          <p:cNvSpPr txBox="1"/>
          <p:nvPr/>
        </p:nvSpPr>
        <p:spPr>
          <a:xfrm>
            <a:off x="599294" y="549354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>
                <a:solidFill>
                  <a:srgbClr val="FF0000"/>
                </a:solidFill>
              </a:rPr>
              <a:t>情報圧縮</a:t>
            </a:r>
          </a:p>
        </p:txBody>
      </p:sp>
    </p:spTree>
    <p:extLst>
      <p:ext uri="{BB962C8B-B14F-4D97-AF65-F5344CB8AC3E}">
        <p14:creationId xmlns:p14="http://schemas.microsoft.com/office/powerpoint/2010/main" val="3788566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四角形吹き出し 20">
            <a:extLst>
              <a:ext uri="{FF2B5EF4-FFF2-40B4-BE49-F238E27FC236}">
                <a16:creationId xmlns:a16="http://schemas.microsoft.com/office/drawing/2014/main" id="{38CDE5A2-47F9-E64E-B509-2EEB94FC5301}"/>
              </a:ext>
            </a:extLst>
          </p:cNvPr>
          <p:cNvSpPr/>
          <p:nvPr/>
        </p:nvSpPr>
        <p:spPr>
          <a:xfrm>
            <a:off x="8228240" y="2663700"/>
            <a:ext cx="822682" cy="484061"/>
          </a:xfrm>
          <a:prstGeom prst="wedgeRectCallout">
            <a:avLst>
              <a:gd name="adj1" fmla="val -59833"/>
              <a:gd name="adj2" fmla="val -7172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四角形吹き出し 19">
            <a:extLst>
              <a:ext uri="{FF2B5EF4-FFF2-40B4-BE49-F238E27FC236}">
                <a16:creationId xmlns:a16="http://schemas.microsoft.com/office/drawing/2014/main" id="{7D04F7C3-9C0C-D545-B03E-FFCCC1FAECA6}"/>
              </a:ext>
            </a:extLst>
          </p:cNvPr>
          <p:cNvSpPr/>
          <p:nvPr/>
        </p:nvSpPr>
        <p:spPr>
          <a:xfrm>
            <a:off x="8242486" y="1590599"/>
            <a:ext cx="822682" cy="484061"/>
          </a:xfrm>
          <a:prstGeom prst="wedgeRectCallout">
            <a:avLst>
              <a:gd name="adj1" fmla="val -54958"/>
              <a:gd name="adj2" fmla="val 7741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1889543-FE02-F14C-AFFD-549D9D7BEC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機械学習の種類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DFAB153-B306-EF45-8EAC-F70DC16A9994}"/>
              </a:ext>
            </a:extLst>
          </p:cNvPr>
          <p:cNvSpPr txBox="1"/>
          <p:nvPr/>
        </p:nvSpPr>
        <p:spPr>
          <a:xfrm>
            <a:off x="251520" y="1124744"/>
            <a:ext cx="5581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教師あり学習</a:t>
            </a:r>
            <a:r>
              <a:rPr kumimoji="1" lang="en-US" altLang="ja-JP" sz="2800" dirty="0"/>
              <a:t> (Supervised Learning)</a:t>
            </a:r>
            <a:endParaRPr kumimoji="1" lang="ja-JP" altLang="en-US" sz="280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1C53ABD-2C70-F240-9DDC-3630887EC732}"/>
              </a:ext>
            </a:extLst>
          </p:cNvPr>
          <p:cNvSpPr txBox="1"/>
          <p:nvPr/>
        </p:nvSpPr>
        <p:spPr>
          <a:xfrm>
            <a:off x="251520" y="2996952"/>
            <a:ext cx="60158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教師なし学習</a:t>
            </a:r>
            <a:r>
              <a:rPr kumimoji="1" lang="en-US" altLang="ja-JP" sz="2800" dirty="0"/>
              <a:t> (Unsupervised Learning)</a:t>
            </a:r>
            <a:endParaRPr kumimoji="1" lang="ja-JP" altLang="en-US" sz="28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870F62C-5227-2A41-94A9-177E6D3721F4}"/>
              </a:ext>
            </a:extLst>
          </p:cNvPr>
          <p:cNvSpPr txBox="1"/>
          <p:nvPr/>
        </p:nvSpPr>
        <p:spPr>
          <a:xfrm>
            <a:off x="251520" y="4725144"/>
            <a:ext cx="53290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強化学習</a:t>
            </a:r>
            <a:r>
              <a:rPr kumimoji="1" lang="en-US" altLang="ja-JP" sz="2800" dirty="0"/>
              <a:t>(Reinforcement Learning)</a:t>
            </a:r>
            <a:endParaRPr kumimoji="1" lang="ja-JP" altLang="en-US" sz="28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FD123FB-5377-2E4B-B19C-F7CDB75243EB}"/>
              </a:ext>
            </a:extLst>
          </p:cNvPr>
          <p:cNvSpPr txBox="1"/>
          <p:nvPr/>
        </p:nvSpPr>
        <p:spPr>
          <a:xfrm>
            <a:off x="627969" y="1865173"/>
            <a:ext cx="5262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「問題と解答のセット」を与えて学習させる</a:t>
            </a:r>
            <a:r>
              <a:rPr lang="ja-JP" altLang="en-US"/>
              <a:t>方法</a:t>
            </a:r>
            <a:endParaRPr lang="en-US" altLang="ja-JP" dirty="0"/>
          </a:p>
          <a:p>
            <a:r>
              <a:rPr lang="ja-JP" altLang="en-US"/>
              <a:t>・画像認識、家賃推定など</a:t>
            </a:r>
            <a:endParaRPr kumimoji="1" lang="en-US" altLang="ja-JP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CB1FB1B-60AE-3F48-80D3-2A4C2934354B}"/>
              </a:ext>
            </a:extLst>
          </p:cNvPr>
          <p:cNvSpPr txBox="1"/>
          <p:nvPr/>
        </p:nvSpPr>
        <p:spPr>
          <a:xfrm>
            <a:off x="596248" y="3706441"/>
            <a:ext cx="641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データだけ与えて、データの分類を行う方法</a:t>
            </a:r>
            <a:endParaRPr kumimoji="1" lang="en-US" altLang="ja-JP" dirty="0"/>
          </a:p>
          <a:p>
            <a:r>
              <a:rPr lang="ja-JP" altLang="en-US"/>
              <a:t>・売上データを解析し、一緒に売れそうな商品を推薦する等</a:t>
            </a:r>
            <a:endParaRPr kumimoji="1" lang="en-US" altLang="ja-JP" dirty="0"/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C29E50BA-4C5A-0E48-8814-0F259A9FD7E3}"/>
              </a:ext>
            </a:extLst>
          </p:cNvPr>
          <p:cNvGrpSpPr/>
          <p:nvPr/>
        </p:nvGrpSpPr>
        <p:grpSpPr>
          <a:xfrm>
            <a:off x="6455336" y="1340768"/>
            <a:ext cx="959118" cy="1053976"/>
            <a:chOff x="6455336" y="1124744"/>
            <a:chExt cx="1155700" cy="1270000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038D0A3B-9E25-534A-9F2D-BF2CB1DE2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55336" y="1124744"/>
              <a:ext cx="1155700" cy="1270000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B941F8DA-51A8-A547-876B-A3171F1AC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32240" y="1340768"/>
              <a:ext cx="623111" cy="737410"/>
            </a:xfrm>
            <a:prstGeom prst="rect">
              <a:avLst/>
            </a:prstGeom>
          </p:spPr>
        </p:pic>
      </p:grp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34940BCB-487C-D947-B84A-79B559A86510}"/>
              </a:ext>
            </a:extLst>
          </p:cNvPr>
          <p:cNvGrpSpPr/>
          <p:nvPr/>
        </p:nvGrpSpPr>
        <p:grpSpPr>
          <a:xfrm>
            <a:off x="6455336" y="2394744"/>
            <a:ext cx="959118" cy="1053976"/>
            <a:chOff x="7655538" y="1124744"/>
            <a:chExt cx="1155700" cy="1270000"/>
          </a:xfrm>
        </p:grpSpPr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6470EA7B-C26B-514E-A0EF-129B425D1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55538" y="1124744"/>
              <a:ext cx="1155700" cy="1270000"/>
            </a:xfrm>
            <a:prstGeom prst="rect">
              <a:avLst/>
            </a:prstGeom>
          </p:spPr>
        </p:pic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F811E98A-5C69-B540-86F1-97EC1DC6D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49238" y="1345504"/>
              <a:ext cx="568300" cy="754381"/>
            </a:xfrm>
            <a:prstGeom prst="rect">
              <a:avLst/>
            </a:prstGeom>
          </p:spPr>
        </p:pic>
      </p:grp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F2247F4-7839-D746-9A26-E99F5B9967A2}"/>
              </a:ext>
            </a:extLst>
          </p:cNvPr>
          <p:cNvSpPr txBox="1"/>
          <p:nvPr/>
        </p:nvSpPr>
        <p:spPr>
          <a:xfrm>
            <a:off x="561183" y="5341303"/>
            <a:ext cx="52629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エージェントに行動に適切に報酬を与えることで</a:t>
            </a:r>
            <a:endParaRPr kumimoji="1" lang="en-US" altLang="ja-JP" dirty="0"/>
          </a:p>
          <a:p>
            <a:r>
              <a:rPr lang="ja-JP" altLang="en-US"/>
              <a:t>最適な行動を学習させる方法</a:t>
            </a:r>
            <a:endParaRPr lang="en-US" altLang="ja-JP" dirty="0"/>
          </a:p>
          <a:p>
            <a:r>
              <a:rPr kumimoji="1" lang="ja-JP" altLang="en-US"/>
              <a:t>・チェスや囲碁の思考ルーチンなど</a:t>
            </a:r>
            <a:endParaRPr kumimoji="1" lang="en-US" altLang="ja-JP" dirty="0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8A5201C2-EA08-2941-881E-39F7D2BB72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0613" y="5122439"/>
            <a:ext cx="1508562" cy="1361058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1AE82603-F6F0-8347-B295-F5D985B02A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6002" y="2038185"/>
            <a:ext cx="796484" cy="796484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0394261-EC97-E344-A024-B01FF6FA20A3}"/>
              </a:ext>
            </a:extLst>
          </p:cNvPr>
          <p:cNvSpPr txBox="1"/>
          <p:nvPr/>
        </p:nvSpPr>
        <p:spPr>
          <a:xfrm>
            <a:off x="8316416" y="164796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ネコ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1224906-7159-7943-A097-8CFC6E7EBED9}"/>
              </a:ext>
            </a:extLst>
          </p:cNvPr>
          <p:cNvSpPr txBox="1"/>
          <p:nvPr/>
        </p:nvSpPr>
        <p:spPr>
          <a:xfrm>
            <a:off x="8285822" y="272106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イヌ</a:t>
            </a:r>
          </a:p>
        </p:txBody>
      </p:sp>
    </p:spTree>
    <p:extLst>
      <p:ext uri="{BB962C8B-B14F-4D97-AF65-F5344CB8AC3E}">
        <p14:creationId xmlns:p14="http://schemas.microsoft.com/office/powerpoint/2010/main" val="645984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66D68CC-C796-EF42-8488-F628A46308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教師あり学習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2852EE0-77E3-704E-A44A-10774C876EDD}"/>
              </a:ext>
            </a:extLst>
          </p:cNvPr>
          <p:cNvSpPr txBox="1"/>
          <p:nvPr/>
        </p:nvSpPr>
        <p:spPr>
          <a:xfrm>
            <a:off x="389555" y="82750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分類問題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E6CA124-B670-FA4C-991E-DE075138781F}"/>
              </a:ext>
            </a:extLst>
          </p:cNvPr>
          <p:cNvSpPr txBox="1"/>
          <p:nvPr/>
        </p:nvSpPr>
        <p:spPr>
          <a:xfrm>
            <a:off x="891508" y="1364606"/>
            <a:ext cx="48013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入力に対して「ラベル」を推定する問題</a:t>
            </a:r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22DAB2D8-9F8F-3741-97E7-E12F082D9C94}"/>
              </a:ext>
            </a:extLst>
          </p:cNvPr>
          <p:cNvGrpSpPr/>
          <p:nvPr/>
        </p:nvGrpSpPr>
        <p:grpSpPr>
          <a:xfrm>
            <a:off x="3048423" y="1881417"/>
            <a:ext cx="2609832" cy="2107952"/>
            <a:chOff x="854880" y="1746028"/>
            <a:chExt cx="2609832" cy="2107952"/>
          </a:xfrm>
        </p:grpSpPr>
        <p:sp>
          <p:nvSpPr>
            <p:cNvPr id="5" name="四角形吹き出し 4">
              <a:extLst>
                <a:ext uri="{FF2B5EF4-FFF2-40B4-BE49-F238E27FC236}">
                  <a16:creationId xmlns:a16="http://schemas.microsoft.com/office/drawing/2014/main" id="{8EC92C03-49D1-B046-B100-222EB76BCA67}"/>
                </a:ext>
              </a:extLst>
            </p:cNvPr>
            <p:cNvSpPr/>
            <p:nvPr/>
          </p:nvSpPr>
          <p:spPr>
            <a:xfrm>
              <a:off x="2627784" y="3068960"/>
              <a:ext cx="822682" cy="484061"/>
            </a:xfrm>
            <a:prstGeom prst="wedgeRectCallout">
              <a:avLst>
                <a:gd name="adj1" fmla="val -59833"/>
                <a:gd name="adj2" fmla="val -7172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四角形吹き出し 5">
              <a:extLst>
                <a:ext uri="{FF2B5EF4-FFF2-40B4-BE49-F238E27FC236}">
                  <a16:creationId xmlns:a16="http://schemas.microsoft.com/office/drawing/2014/main" id="{8432DDE9-3915-0A43-B172-6FA112B4EBD4}"/>
                </a:ext>
              </a:extLst>
            </p:cNvPr>
            <p:cNvSpPr/>
            <p:nvPr/>
          </p:nvSpPr>
          <p:spPr>
            <a:xfrm>
              <a:off x="2642030" y="1995859"/>
              <a:ext cx="822682" cy="484061"/>
            </a:xfrm>
            <a:prstGeom prst="wedgeRectCallout">
              <a:avLst>
                <a:gd name="adj1" fmla="val -54958"/>
                <a:gd name="adj2" fmla="val 7741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415662FD-F0B4-1646-8A14-53A694C82552}"/>
                </a:ext>
              </a:extLst>
            </p:cNvPr>
            <p:cNvGrpSpPr/>
            <p:nvPr/>
          </p:nvGrpSpPr>
          <p:grpSpPr>
            <a:xfrm>
              <a:off x="854880" y="1746028"/>
              <a:ext cx="959118" cy="1053976"/>
              <a:chOff x="6455336" y="1124744"/>
              <a:chExt cx="1155700" cy="1270000"/>
            </a:xfrm>
          </p:grpSpPr>
          <p:pic>
            <p:nvPicPr>
              <p:cNvPr id="8" name="図 7">
                <a:extLst>
                  <a:ext uri="{FF2B5EF4-FFF2-40B4-BE49-F238E27FC236}">
                    <a16:creationId xmlns:a16="http://schemas.microsoft.com/office/drawing/2014/main" id="{703CBA76-9C98-4C46-B53E-967A20439C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455336" y="1124744"/>
                <a:ext cx="1155700" cy="1270000"/>
              </a:xfrm>
              <a:prstGeom prst="rect">
                <a:avLst/>
              </a:prstGeom>
            </p:spPr>
          </p:pic>
          <p:pic>
            <p:nvPicPr>
              <p:cNvPr id="9" name="図 8">
                <a:extLst>
                  <a:ext uri="{FF2B5EF4-FFF2-40B4-BE49-F238E27FC236}">
                    <a16:creationId xmlns:a16="http://schemas.microsoft.com/office/drawing/2014/main" id="{E87EFCE9-2381-8840-9FA9-7DD3D6F19F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32240" y="1340768"/>
                <a:ext cx="623111" cy="737410"/>
              </a:xfrm>
              <a:prstGeom prst="rect">
                <a:avLst/>
              </a:prstGeom>
            </p:spPr>
          </p:pic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49992B8B-2A13-DB40-99FD-092A80F35C66}"/>
                </a:ext>
              </a:extLst>
            </p:cNvPr>
            <p:cNvGrpSpPr/>
            <p:nvPr/>
          </p:nvGrpSpPr>
          <p:grpSpPr>
            <a:xfrm>
              <a:off x="854880" y="2800004"/>
              <a:ext cx="959118" cy="1053976"/>
              <a:chOff x="7655538" y="1124744"/>
              <a:chExt cx="1155700" cy="1270000"/>
            </a:xfrm>
          </p:grpSpPr>
          <p:pic>
            <p:nvPicPr>
              <p:cNvPr id="11" name="図 10">
                <a:extLst>
                  <a:ext uri="{FF2B5EF4-FFF2-40B4-BE49-F238E27FC236}">
                    <a16:creationId xmlns:a16="http://schemas.microsoft.com/office/drawing/2014/main" id="{53828A03-A662-1842-9BB6-14838462FC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655538" y="1124744"/>
                <a:ext cx="1155700" cy="1270000"/>
              </a:xfrm>
              <a:prstGeom prst="rect">
                <a:avLst/>
              </a:prstGeom>
            </p:spPr>
          </p:pic>
          <p:pic>
            <p:nvPicPr>
              <p:cNvPr id="12" name="図 11">
                <a:extLst>
                  <a:ext uri="{FF2B5EF4-FFF2-40B4-BE49-F238E27FC236}">
                    <a16:creationId xmlns:a16="http://schemas.microsoft.com/office/drawing/2014/main" id="{EF5F727C-DDDB-BD4E-80B9-B9BBC4430E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49238" y="1345504"/>
                <a:ext cx="568300" cy="754381"/>
              </a:xfrm>
              <a:prstGeom prst="rect">
                <a:avLst/>
              </a:prstGeom>
            </p:spPr>
          </p:pic>
        </p:grpSp>
        <p:pic>
          <p:nvPicPr>
            <p:cNvPr id="13" name="図 12">
              <a:extLst>
                <a:ext uri="{FF2B5EF4-FFF2-40B4-BE49-F238E27FC236}">
                  <a16:creationId xmlns:a16="http://schemas.microsoft.com/office/drawing/2014/main" id="{D2E41CD9-AAE5-8148-80F4-523BD9504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45546" y="2443445"/>
              <a:ext cx="796484" cy="796484"/>
            </a:xfrm>
            <a:prstGeom prst="rect">
              <a:avLst/>
            </a:prstGeom>
          </p:spPr>
        </p:pic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3B0D7CD-C594-7640-ADE5-6B9CF5F46BF7}"/>
                </a:ext>
              </a:extLst>
            </p:cNvPr>
            <p:cNvSpPr txBox="1"/>
            <p:nvPr/>
          </p:nvSpPr>
          <p:spPr>
            <a:xfrm>
              <a:off x="2715960" y="2053224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ネコ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DFFD4F46-3E55-5046-B368-79D5D947632A}"/>
                </a:ext>
              </a:extLst>
            </p:cNvPr>
            <p:cNvSpPr txBox="1"/>
            <p:nvPr/>
          </p:nvSpPr>
          <p:spPr>
            <a:xfrm>
              <a:off x="2685366" y="312632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イヌ</a:t>
              </a:r>
            </a:p>
          </p:txBody>
        </p:sp>
      </p:grp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9B6BFC1-30FE-4348-B7D6-98389848199D}"/>
              </a:ext>
            </a:extLst>
          </p:cNvPr>
          <p:cNvSpPr txBox="1"/>
          <p:nvPr/>
        </p:nvSpPr>
        <p:spPr>
          <a:xfrm>
            <a:off x="351474" y="398936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回帰問題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CAD6312D-C3E2-0242-B42E-645A084D4602}"/>
              </a:ext>
            </a:extLst>
          </p:cNvPr>
          <p:cNvSpPr txBox="1"/>
          <p:nvPr/>
        </p:nvSpPr>
        <p:spPr>
          <a:xfrm>
            <a:off x="860331" y="4519937"/>
            <a:ext cx="4288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入力に対して「値」を推定する問題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BDB6FD2D-CD0A-CA44-9BE6-3EC0EABB8CB9}"/>
              </a:ext>
            </a:extLst>
          </p:cNvPr>
          <p:cNvGrpSpPr/>
          <p:nvPr/>
        </p:nvGrpSpPr>
        <p:grpSpPr>
          <a:xfrm>
            <a:off x="2669062" y="5293006"/>
            <a:ext cx="2678723" cy="1244070"/>
            <a:chOff x="683568" y="4902638"/>
            <a:chExt cx="2678723" cy="1244070"/>
          </a:xfrm>
        </p:grpSpPr>
        <p:pic>
          <p:nvPicPr>
            <p:cNvPr id="18" name="図 17">
              <a:extLst>
                <a:ext uri="{FF2B5EF4-FFF2-40B4-BE49-F238E27FC236}">
                  <a16:creationId xmlns:a16="http://schemas.microsoft.com/office/drawing/2014/main" id="{EBF95AC4-498E-1A4F-A6F6-44C7A5D8EB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3568" y="4950090"/>
              <a:ext cx="1038435" cy="965745"/>
            </a:xfrm>
            <a:prstGeom prst="rect">
              <a:avLst/>
            </a:prstGeom>
          </p:spPr>
        </p:pic>
        <p:sp>
          <p:nvSpPr>
            <p:cNvPr id="19" name="四角形吹き出し 18">
              <a:extLst>
                <a:ext uri="{FF2B5EF4-FFF2-40B4-BE49-F238E27FC236}">
                  <a16:creationId xmlns:a16="http://schemas.microsoft.com/office/drawing/2014/main" id="{A3FFE7DF-8393-C54E-A5C4-01CF7CF60D84}"/>
                </a:ext>
              </a:extLst>
            </p:cNvPr>
            <p:cNvSpPr/>
            <p:nvPr/>
          </p:nvSpPr>
          <p:spPr>
            <a:xfrm>
              <a:off x="2510247" y="4902638"/>
              <a:ext cx="822682" cy="484061"/>
            </a:xfrm>
            <a:prstGeom prst="wedgeRectCallout">
              <a:avLst>
                <a:gd name="adj1" fmla="val -54958"/>
                <a:gd name="adj2" fmla="val 7741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0" name="図 19">
              <a:extLst>
                <a:ext uri="{FF2B5EF4-FFF2-40B4-BE49-F238E27FC236}">
                  <a16:creationId xmlns:a16="http://schemas.microsoft.com/office/drawing/2014/main" id="{8E02D46B-F419-C246-B812-0654F3A90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13763" y="5350224"/>
              <a:ext cx="796484" cy="796484"/>
            </a:xfrm>
            <a:prstGeom prst="rect">
              <a:avLst/>
            </a:prstGeom>
          </p:spPr>
        </p:pic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446172D9-5CB0-6E43-87AE-81F0C9F95482}"/>
                </a:ext>
              </a:extLst>
            </p:cNvPr>
            <p:cNvSpPr txBox="1"/>
            <p:nvPr/>
          </p:nvSpPr>
          <p:spPr>
            <a:xfrm>
              <a:off x="2485128" y="4950090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16</a:t>
              </a:r>
              <a:r>
                <a:rPr kumimoji="1" lang="ja-JP" altLang="en-US"/>
                <a:t>万円</a:t>
              </a:r>
            </a:p>
          </p:txBody>
        </p:sp>
      </p:grp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8B0C6BD-811B-2E48-A4D4-27688A0DC393}"/>
              </a:ext>
            </a:extLst>
          </p:cNvPr>
          <p:cNvSpPr txBox="1"/>
          <p:nvPr/>
        </p:nvSpPr>
        <p:spPr>
          <a:xfrm>
            <a:off x="6012160" y="2543793"/>
            <a:ext cx="2736304" cy="660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写真に写るものがイヌかネコか判定する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84CA2F9-5838-E644-BE92-78698743400C}"/>
              </a:ext>
            </a:extLst>
          </p:cNvPr>
          <p:cNvSpPr txBox="1"/>
          <p:nvPr/>
        </p:nvSpPr>
        <p:spPr>
          <a:xfrm>
            <a:off x="5915762" y="5248125"/>
            <a:ext cx="2808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築年数、駅までの距離、周辺施設などから家賃を推定する</a:t>
            </a:r>
          </a:p>
        </p:txBody>
      </p:sp>
    </p:spTree>
    <p:extLst>
      <p:ext uri="{BB962C8B-B14F-4D97-AF65-F5344CB8AC3E}">
        <p14:creationId xmlns:p14="http://schemas.microsoft.com/office/powerpoint/2010/main" val="1796710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9EF83B8-D702-2F4D-9868-A5201BC2DA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観測と予測</a:t>
            </a: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2367F4B2-75AC-2144-8BF1-2A6821C9AF0F}"/>
              </a:ext>
            </a:extLst>
          </p:cNvPr>
          <p:cNvGrpSpPr/>
          <p:nvPr/>
        </p:nvGrpSpPr>
        <p:grpSpPr>
          <a:xfrm>
            <a:off x="1691680" y="1901401"/>
            <a:ext cx="4227703" cy="2418081"/>
            <a:chOff x="466128" y="2392276"/>
            <a:chExt cx="4227703" cy="2418081"/>
          </a:xfrm>
        </p:grpSpPr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51C6EB21-729C-2645-8332-BF7A2FF9927B}"/>
                </a:ext>
              </a:extLst>
            </p:cNvPr>
            <p:cNvGrpSpPr/>
            <p:nvPr/>
          </p:nvGrpSpPr>
          <p:grpSpPr>
            <a:xfrm>
              <a:off x="466128" y="2959501"/>
              <a:ext cx="3644901" cy="1850856"/>
              <a:chOff x="899592" y="404664"/>
              <a:chExt cx="4348937" cy="2208361"/>
            </a:xfrm>
          </p:grpSpPr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F2CEB7A0-9B38-4448-BE90-A23D3D4279CC}"/>
                  </a:ext>
                </a:extLst>
              </p:cNvPr>
              <p:cNvSpPr/>
              <p:nvPr/>
            </p:nvSpPr>
            <p:spPr>
              <a:xfrm>
                <a:off x="899592" y="404664"/>
                <a:ext cx="144016" cy="1008112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40AD80B2-D9B8-354A-A4C5-893C9C2B005A}"/>
                  </a:ext>
                </a:extLst>
              </p:cNvPr>
              <p:cNvSpPr/>
              <p:nvPr/>
            </p:nvSpPr>
            <p:spPr>
              <a:xfrm>
                <a:off x="899592" y="1412776"/>
                <a:ext cx="3168352" cy="144016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8A53F8C-6932-BF4A-8581-3E49F36437DA}"/>
                  </a:ext>
                </a:extLst>
              </p:cNvPr>
              <p:cNvGrpSpPr/>
              <p:nvPr/>
            </p:nvGrpSpPr>
            <p:grpSpPr>
              <a:xfrm>
                <a:off x="1043608" y="692696"/>
                <a:ext cx="2736304" cy="504056"/>
                <a:chOff x="899592" y="2492896"/>
                <a:chExt cx="6768752" cy="1152128"/>
              </a:xfrm>
            </p:grpSpPr>
            <p:sp>
              <p:nvSpPr>
                <p:cNvPr id="16" name="円弧 15">
                  <a:extLst>
                    <a:ext uri="{FF2B5EF4-FFF2-40B4-BE49-F238E27FC236}">
                      <a16:creationId xmlns:a16="http://schemas.microsoft.com/office/drawing/2014/main" id="{828CA555-4FEE-EE46-B57A-17F9FD4523A3}"/>
                    </a:ext>
                  </a:extLst>
                </p:cNvPr>
                <p:cNvSpPr/>
                <p:nvPr/>
              </p:nvSpPr>
              <p:spPr>
                <a:xfrm rot="16200000">
                  <a:off x="2411760" y="2492896"/>
                  <a:ext cx="1152128" cy="1152128"/>
                </a:xfrm>
                <a:prstGeom prst="arc">
                  <a:avLst>
                    <a:gd name="adj1" fmla="val 16200000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7" name="円弧 16">
                  <a:extLst>
                    <a:ext uri="{FF2B5EF4-FFF2-40B4-BE49-F238E27FC236}">
                      <a16:creationId xmlns:a16="http://schemas.microsoft.com/office/drawing/2014/main" id="{18F3AB3E-61DA-C848-99D7-F2EF1F54A363}"/>
                    </a:ext>
                  </a:extLst>
                </p:cNvPr>
                <p:cNvSpPr/>
                <p:nvPr/>
              </p:nvSpPr>
              <p:spPr>
                <a:xfrm rot="16200000">
                  <a:off x="1763688" y="2492896"/>
                  <a:ext cx="1152128" cy="1152128"/>
                </a:xfrm>
                <a:prstGeom prst="arc">
                  <a:avLst>
                    <a:gd name="adj1" fmla="val 16200000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8" name="円弧 17">
                  <a:extLst>
                    <a:ext uri="{FF2B5EF4-FFF2-40B4-BE49-F238E27FC236}">
                      <a16:creationId xmlns:a16="http://schemas.microsoft.com/office/drawing/2014/main" id="{5053C538-1A4E-934C-9485-4A66E7499E79}"/>
                    </a:ext>
                  </a:extLst>
                </p:cNvPr>
                <p:cNvSpPr/>
                <p:nvPr/>
              </p:nvSpPr>
              <p:spPr>
                <a:xfrm rot="16200000">
                  <a:off x="3059832" y="2492896"/>
                  <a:ext cx="1152128" cy="1152128"/>
                </a:xfrm>
                <a:prstGeom prst="arc">
                  <a:avLst>
                    <a:gd name="adj1" fmla="val 16200000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9" name="円弧 18">
                  <a:extLst>
                    <a:ext uri="{FF2B5EF4-FFF2-40B4-BE49-F238E27FC236}">
                      <a16:creationId xmlns:a16="http://schemas.microsoft.com/office/drawing/2014/main" id="{A1016756-0BCD-934D-BAF6-5D95761CDF51}"/>
                    </a:ext>
                  </a:extLst>
                </p:cNvPr>
                <p:cNvSpPr/>
                <p:nvPr/>
              </p:nvSpPr>
              <p:spPr>
                <a:xfrm rot="16200000">
                  <a:off x="3707904" y="2492896"/>
                  <a:ext cx="1152128" cy="1152128"/>
                </a:xfrm>
                <a:prstGeom prst="arc">
                  <a:avLst>
                    <a:gd name="adj1" fmla="val 16069596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0" name="円弧 19">
                  <a:extLst>
                    <a:ext uri="{FF2B5EF4-FFF2-40B4-BE49-F238E27FC236}">
                      <a16:creationId xmlns:a16="http://schemas.microsoft.com/office/drawing/2014/main" id="{99744C69-20D4-FF40-A221-4E74C775E299}"/>
                    </a:ext>
                  </a:extLst>
                </p:cNvPr>
                <p:cNvSpPr/>
                <p:nvPr/>
              </p:nvSpPr>
              <p:spPr>
                <a:xfrm rot="5400000">
                  <a:off x="3383868" y="2816932"/>
                  <a:ext cx="1152128" cy="504056"/>
                </a:xfrm>
                <a:prstGeom prst="arc">
                  <a:avLst>
                    <a:gd name="adj1" fmla="val 16069596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円弧 20">
                  <a:extLst>
                    <a:ext uri="{FF2B5EF4-FFF2-40B4-BE49-F238E27FC236}">
                      <a16:creationId xmlns:a16="http://schemas.microsoft.com/office/drawing/2014/main" id="{701E8C8B-99BB-6144-9338-628744CE189B}"/>
                    </a:ext>
                  </a:extLst>
                </p:cNvPr>
                <p:cNvSpPr/>
                <p:nvPr/>
              </p:nvSpPr>
              <p:spPr>
                <a:xfrm rot="5400000">
                  <a:off x="2735796" y="2816932"/>
                  <a:ext cx="1152128" cy="504056"/>
                </a:xfrm>
                <a:prstGeom prst="arc">
                  <a:avLst>
                    <a:gd name="adj1" fmla="val 16069596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2" name="円弧 21">
                  <a:extLst>
                    <a:ext uri="{FF2B5EF4-FFF2-40B4-BE49-F238E27FC236}">
                      <a16:creationId xmlns:a16="http://schemas.microsoft.com/office/drawing/2014/main" id="{33EA7DF5-A10E-AE46-91AA-DD50EC0D3E6E}"/>
                    </a:ext>
                  </a:extLst>
                </p:cNvPr>
                <p:cNvSpPr/>
                <p:nvPr/>
              </p:nvSpPr>
              <p:spPr>
                <a:xfrm rot="5400000">
                  <a:off x="2087724" y="2816932"/>
                  <a:ext cx="1152128" cy="504056"/>
                </a:xfrm>
                <a:prstGeom prst="arc">
                  <a:avLst>
                    <a:gd name="adj1" fmla="val 16069596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3" name="円弧 22">
                  <a:extLst>
                    <a:ext uri="{FF2B5EF4-FFF2-40B4-BE49-F238E27FC236}">
                      <a16:creationId xmlns:a16="http://schemas.microsoft.com/office/drawing/2014/main" id="{6E512818-6BE6-814B-B137-E00D10C57A4A}"/>
                    </a:ext>
                  </a:extLst>
                </p:cNvPr>
                <p:cNvSpPr/>
                <p:nvPr/>
              </p:nvSpPr>
              <p:spPr>
                <a:xfrm rot="16200000">
                  <a:off x="4355976" y="2492896"/>
                  <a:ext cx="1152128" cy="1152128"/>
                </a:xfrm>
                <a:prstGeom prst="arc">
                  <a:avLst>
                    <a:gd name="adj1" fmla="val 16069596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4" name="円弧 23">
                  <a:extLst>
                    <a:ext uri="{FF2B5EF4-FFF2-40B4-BE49-F238E27FC236}">
                      <a16:creationId xmlns:a16="http://schemas.microsoft.com/office/drawing/2014/main" id="{94C2CA5D-D47E-2249-92AF-69B3E97C6573}"/>
                    </a:ext>
                  </a:extLst>
                </p:cNvPr>
                <p:cNvSpPr/>
                <p:nvPr/>
              </p:nvSpPr>
              <p:spPr>
                <a:xfrm rot="5400000">
                  <a:off x="4031940" y="2816932"/>
                  <a:ext cx="1152128" cy="504056"/>
                </a:xfrm>
                <a:prstGeom prst="arc">
                  <a:avLst>
                    <a:gd name="adj1" fmla="val 16069596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5" name="円弧 24">
                  <a:extLst>
                    <a:ext uri="{FF2B5EF4-FFF2-40B4-BE49-F238E27FC236}">
                      <a16:creationId xmlns:a16="http://schemas.microsoft.com/office/drawing/2014/main" id="{3FD1B420-042E-2B48-A775-2D597B9E5805}"/>
                    </a:ext>
                  </a:extLst>
                </p:cNvPr>
                <p:cNvSpPr/>
                <p:nvPr/>
              </p:nvSpPr>
              <p:spPr>
                <a:xfrm rot="16200000">
                  <a:off x="5004048" y="2492896"/>
                  <a:ext cx="1152128" cy="1152128"/>
                </a:xfrm>
                <a:prstGeom prst="arc">
                  <a:avLst>
                    <a:gd name="adj1" fmla="val 16069596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6" name="円弧 25">
                  <a:extLst>
                    <a:ext uri="{FF2B5EF4-FFF2-40B4-BE49-F238E27FC236}">
                      <a16:creationId xmlns:a16="http://schemas.microsoft.com/office/drawing/2014/main" id="{A8C535FC-CF74-7D4E-910E-AC7F0F86C64F}"/>
                    </a:ext>
                  </a:extLst>
                </p:cNvPr>
                <p:cNvSpPr/>
                <p:nvPr/>
              </p:nvSpPr>
              <p:spPr>
                <a:xfrm rot="5400000">
                  <a:off x="4680012" y="2816932"/>
                  <a:ext cx="1152128" cy="504056"/>
                </a:xfrm>
                <a:prstGeom prst="arc">
                  <a:avLst>
                    <a:gd name="adj1" fmla="val 16069596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7" name="円弧 26">
                  <a:extLst>
                    <a:ext uri="{FF2B5EF4-FFF2-40B4-BE49-F238E27FC236}">
                      <a16:creationId xmlns:a16="http://schemas.microsoft.com/office/drawing/2014/main" id="{4212251A-DFA7-EB4D-B8EC-D360DE565FB7}"/>
                    </a:ext>
                  </a:extLst>
                </p:cNvPr>
                <p:cNvSpPr/>
                <p:nvPr/>
              </p:nvSpPr>
              <p:spPr>
                <a:xfrm rot="16200000">
                  <a:off x="5652120" y="2492896"/>
                  <a:ext cx="1152128" cy="1152128"/>
                </a:xfrm>
                <a:prstGeom prst="arc">
                  <a:avLst>
                    <a:gd name="adj1" fmla="val 16069596"/>
                    <a:gd name="adj2" fmla="val 5438339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8" name="円弧 27">
                  <a:extLst>
                    <a:ext uri="{FF2B5EF4-FFF2-40B4-BE49-F238E27FC236}">
                      <a16:creationId xmlns:a16="http://schemas.microsoft.com/office/drawing/2014/main" id="{96698F71-A228-8843-8704-A50EA6D17F53}"/>
                    </a:ext>
                  </a:extLst>
                </p:cNvPr>
                <p:cNvSpPr/>
                <p:nvPr/>
              </p:nvSpPr>
              <p:spPr>
                <a:xfrm rot="5400000">
                  <a:off x="5328084" y="2816932"/>
                  <a:ext cx="1152128" cy="504056"/>
                </a:xfrm>
                <a:prstGeom prst="arc">
                  <a:avLst>
                    <a:gd name="adj1" fmla="val 16069596"/>
                    <a:gd name="adj2" fmla="val 5514588"/>
                  </a:avLst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929E2546-3DE3-604F-91D9-B51326A54DBE}"/>
                    </a:ext>
                  </a:extLst>
                </p:cNvPr>
                <p:cNvCxnSpPr>
                  <a:stCxn id="17" idx="0"/>
                </p:cNvCxnSpPr>
                <p:nvPr/>
              </p:nvCxnSpPr>
              <p:spPr>
                <a:xfrm flipH="1">
                  <a:off x="899592" y="3068960"/>
                  <a:ext cx="86409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2AA16B19-DAED-B34F-9909-0FAAB7F2C14F}"/>
                    </a:ext>
                  </a:extLst>
                </p:cNvPr>
                <p:cNvCxnSpPr/>
                <p:nvPr/>
              </p:nvCxnSpPr>
              <p:spPr>
                <a:xfrm flipH="1">
                  <a:off x="6804248" y="3068960"/>
                  <a:ext cx="864096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4E84EF74-592B-574F-855B-C89AE085FFDD}"/>
                  </a:ext>
                </a:extLst>
              </p:cNvPr>
              <p:cNvGrpSpPr/>
              <p:nvPr/>
            </p:nvGrpSpPr>
            <p:grpSpPr>
              <a:xfrm>
                <a:off x="4067944" y="946820"/>
                <a:ext cx="648072" cy="648072"/>
                <a:chOff x="4067944" y="908720"/>
                <a:chExt cx="648072" cy="648072"/>
              </a:xfrm>
            </p:grpSpPr>
            <p:sp>
              <p:nvSpPr>
                <p:cNvPr id="14" name="円/楕円 13">
                  <a:extLst>
                    <a:ext uri="{FF2B5EF4-FFF2-40B4-BE49-F238E27FC236}">
                      <a16:creationId xmlns:a16="http://schemas.microsoft.com/office/drawing/2014/main" id="{2CC1D4E7-254D-584C-B80B-76A0D5E4937C}"/>
                    </a:ext>
                  </a:extLst>
                </p:cNvPr>
                <p:cNvSpPr/>
                <p:nvPr/>
              </p:nvSpPr>
              <p:spPr>
                <a:xfrm>
                  <a:off x="4067944" y="908720"/>
                  <a:ext cx="648072" cy="648072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" name="円/楕円 14">
                  <a:extLst>
                    <a:ext uri="{FF2B5EF4-FFF2-40B4-BE49-F238E27FC236}">
                      <a16:creationId xmlns:a16="http://schemas.microsoft.com/office/drawing/2014/main" id="{FCFBDE8C-B5C4-E145-B281-1A59F580FD0D}"/>
                    </a:ext>
                  </a:extLst>
                </p:cNvPr>
                <p:cNvSpPr/>
                <p:nvPr/>
              </p:nvSpPr>
              <p:spPr>
                <a:xfrm>
                  <a:off x="4283968" y="1124744"/>
                  <a:ext cx="207640" cy="20764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cxnSp>
            <p:nvCxnSpPr>
              <p:cNvPr id="8" name="直線コネクタ 7">
                <a:extLst>
                  <a:ext uri="{FF2B5EF4-FFF2-40B4-BE49-F238E27FC236}">
                    <a16:creationId xmlns:a16="http://schemas.microsoft.com/office/drawing/2014/main" id="{F20FBAD0-D424-814B-B084-691358899CE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71900" y="946150"/>
                <a:ext cx="612775" cy="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線コネクタ 8">
                <a:extLst>
                  <a:ext uri="{FF2B5EF4-FFF2-40B4-BE49-F238E27FC236}">
                    <a16:creationId xmlns:a16="http://schemas.microsoft.com/office/drawing/2014/main" id="{48B99A51-F495-B440-9FD9-7E77918FB492}"/>
                  </a:ext>
                </a:extLst>
              </p:cNvPr>
              <p:cNvCxnSpPr>
                <a:stCxn id="14" idx="6"/>
              </p:cNvCxnSpPr>
              <p:nvPr/>
            </p:nvCxnSpPr>
            <p:spPr>
              <a:xfrm>
                <a:off x="4716016" y="1270856"/>
                <a:ext cx="2034" cy="42776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三角形 9">
                <a:extLst>
                  <a:ext uri="{FF2B5EF4-FFF2-40B4-BE49-F238E27FC236}">
                    <a16:creationId xmlns:a16="http://schemas.microsoft.com/office/drawing/2014/main" id="{2E693F7A-22C0-F348-9DCF-8E560A7CE94C}"/>
                  </a:ext>
                </a:extLst>
              </p:cNvPr>
              <p:cNvSpPr/>
              <p:nvPr/>
            </p:nvSpPr>
            <p:spPr>
              <a:xfrm>
                <a:off x="4187825" y="1698625"/>
                <a:ext cx="1060704" cy="914400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1" name="グループ化 10">
                <a:extLst>
                  <a:ext uri="{FF2B5EF4-FFF2-40B4-BE49-F238E27FC236}">
                    <a16:creationId xmlns:a16="http://schemas.microsoft.com/office/drawing/2014/main" id="{04D852D9-5F5C-6A42-B3E7-10B5EFF6A885}"/>
                  </a:ext>
                </a:extLst>
              </p:cNvPr>
              <p:cNvGrpSpPr/>
              <p:nvPr/>
            </p:nvGrpSpPr>
            <p:grpSpPr>
              <a:xfrm>
                <a:off x="4473575" y="2171700"/>
                <a:ext cx="494220" cy="422401"/>
                <a:chOff x="5168900" y="1403350"/>
                <a:chExt cx="501650" cy="428751"/>
              </a:xfrm>
            </p:grpSpPr>
            <p:sp>
              <p:nvSpPr>
                <p:cNvPr id="12" name="台形 11">
                  <a:extLst>
                    <a:ext uri="{FF2B5EF4-FFF2-40B4-BE49-F238E27FC236}">
                      <a16:creationId xmlns:a16="http://schemas.microsoft.com/office/drawing/2014/main" id="{9844BC8D-2EDC-5F42-B0A8-7A092AFF142D}"/>
                    </a:ext>
                  </a:extLst>
                </p:cNvPr>
                <p:cNvSpPr/>
                <p:nvPr/>
              </p:nvSpPr>
              <p:spPr>
                <a:xfrm>
                  <a:off x="5168900" y="1539874"/>
                  <a:ext cx="501650" cy="292227"/>
                </a:xfrm>
                <a:prstGeom prst="trapezoi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3" name="アーチ 12">
                  <a:extLst>
                    <a:ext uri="{FF2B5EF4-FFF2-40B4-BE49-F238E27FC236}">
                      <a16:creationId xmlns:a16="http://schemas.microsoft.com/office/drawing/2014/main" id="{53B149D2-A82C-344B-8272-40A1DAF6F03C}"/>
                    </a:ext>
                  </a:extLst>
                </p:cNvPr>
                <p:cNvSpPr/>
                <p:nvPr/>
              </p:nvSpPr>
              <p:spPr>
                <a:xfrm>
                  <a:off x="5299075" y="1403350"/>
                  <a:ext cx="231775" cy="320675"/>
                </a:xfrm>
                <a:prstGeom prst="blockArc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31" name="下矢印 30">
              <a:extLst>
                <a:ext uri="{FF2B5EF4-FFF2-40B4-BE49-F238E27FC236}">
                  <a16:creationId xmlns:a16="http://schemas.microsoft.com/office/drawing/2014/main" id="{BA65431B-F77B-BB48-89AA-8F51B49C819C}"/>
                </a:ext>
              </a:extLst>
            </p:cNvPr>
            <p:cNvSpPr/>
            <p:nvPr/>
          </p:nvSpPr>
          <p:spPr>
            <a:xfrm>
              <a:off x="4077576" y="4200756"/>
              <a:ext cx="294640" cy="365760"/>
            </a:xfrm>
            <a:prstGeom prst="down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テキスト ボックス 31">
              <a:extLst>
                <a:ext uri="{FF2B5EF4-FFF2-40B4-BE49-F238E27FC236}">
                  <a16:creationId xmlns:a16="http://schemas.microsoft.com/office/drawing/2014/main" id="{5E086119-8D19-874C-8FE8-7388490AB77A}"/>
                </a:ext>
              </a:extLst>
            </p:cNvPr>
            <p:cNvSpPr txBox="1"/>
            <p:nvPr/>
          </p:nvSpPr>
          <p:spPr>
            <a:xfrm>
              <a:off x="3874376" y="3774036"/>
              <a:ext cx="8194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荷重</a:t>
              </a:r>
              <a:r>
                <a:rPr kumimoji="1" lang="en-US" altLang="ja-JP" dirty="0"/>
                <a:t> x</a:t>
              </a:r>
              <a:endParaRPr kumimoji="1" lang="ja-JP" altLang="en-US"/>
            </a:p>
          </p:txBody>
        </p: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005FEE0F-93FC-6F41-BC78-1AAA036FDB96}"/>
                </a:ext>
              </a:extLst>
            </p:cNvPr>
            <p:cNvGrpSpPr/>
            <p:nvPr/>
          </p:nvGrpSpPr>
          <p:grpSpPr>
            <a:xfrm>
              <a:off x="2853296" y="2964400"/>
              <a:ext cx="147320" cy="454035"/>
              <a:chOff x="1264920" y="3657600"/>
              <a:chExt cx="309880" cy="955040"/>
            </a:xfrm>
          </p:grpSpPr>
          <p:cxnSp>
            <p:nvCxnSpPr>
              <p:cNvPr id="34" name="直線コネクタ 33">
                <a:extLst>
                  <a:ext uri="{FF2B5EF4-FFF2-40B4-BE49-F238E27FC236}">
                    <a16:creationId xmlns:a16="http://schemas.microsoft.com/office/drawing/2014/main" id="{3268CCDD-CC3E-6B4B-867C-5B0C02693651}"/>
                  </a:ext>
                </a:extLst>
              </p:cNvPr>
              <p:cNvCxnSpPr/>
              <p:nvPr/>
            </p:nvCxnSpPr>
            <p:spPr>
              <a:xfrm flipV="1">
                <a:off x="1270000" y="3657600"/>
                <a:ext cx="0" cy="95504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三角形 34">
                <a:extLst>
                  <a:ext uri="{FF2B5EF4-FFF2-40B4-BE49-F238E27FC236}">
                    <a16:creationId xmlns:a16="http://schemas.microsoft.com/office/drawing/2014/main" id="{B9C4F683-6E5D-BB48-B4A0-3344D806AE78}"/>
                  </a:ext>
                </a:extLst>
              </p:cNvPr>
              <p:cNvSpPr/>
              <p:nvPr/>
            </p:nvSpPr>
            <p:spPr>
              <a:xfrm rot="5400000">
                <a:off x="1198880" y="3723640"/>
                <a:ext cx="441960" cy="309880"/>
              </a:xfrm>
              <a:prstGeom prst="triangl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36" name="下矢印 35">
              <a:extLst>
                <a:ext uri="{FF2B5EF4-FFF2-40B4-BE49-F238E27FC236}">
                  <a16:creationId xmlns:a16="http://schemas.microsoft.com/office/drawing/2014/main" id="{46B8905C-4763-BE4A-8774-84DF6BC74775}"/>
                </a:ext>
              </a:extLst>
            </p:cNvPr>
            <p:cNvSpPr/>
            <p:nvPr/>
          </p:nvSpPr>
          <p:spPr>
            <a:xfrm rot="16200000">
              <a:off x="3061576" y="2737716"/>
              <a:ext cx="294640" cy="365760"/>
            </a:xfrm>
            <a:prstGeom prst="down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32357F5A-1266-7A4B-867A-B30AAC5E583C}"/>
                </a:ext>
              </a:extLst>
            </p:cNvPr>
            <p:cNvSpPr txBox="1"/>
            <p:nvPr/>
          </p:nvSpPr>
          <p:spPr>
            <a:xfrm>
              <a:off x="2685656" y="2392276"/>
              <a:ext cx="8114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伸び</a:t>
              </a:r>
              <a:r>
                <a:rPr kumimoji="1" lang="en-US" altLang="ja-JP" dirty="0"/>
                <a:t> y</a:t>
              </a:r>
              <a:endParaRPr kumimoji="1" lang="ja-JP" altLang="en-US"/>
            </a:p>
          </p:txBody>
        </p:sp>
      </p:grp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E012885A-BA70-7A49-A0EC-F26F8CC067C6}"/>
              </a:ext>
            </a:extLst>
          </p:cNvPr>
          <p:cNvSpPr txBox="1"/>
          <p:nvPr/>
        </p:nvSpPr>
        <p:spPr>
          <a:xfrm>
            <a:off x="2324722" y="1166954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バネの伸びと荷重の関係</a:t>
            </a: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FE93B6AC-2B5E-514F-8D32-A274124077AC}"/>
              </a:ext>
            </a:extLst>
          </p:cNvPr>
          <p:cNvSpPr txBox="1"/>
          <p:nvPr/>
        </p:nvSpPr>
        <p:spPr>
          <a:xfrm>
            <a:off x="755576" y="4815737"/>
            <a:ext cx="5955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とりあえずいろんな荷重に対して、伸びを測定してみる</a:t>
            </a:r>
          </a:p>
        </p:txBody>
      </p:sp>
      <p:pic>
        <p:nvPicPr>
          <p:cNvPr id="61" name="図 60">
            <a:extLst>
              <a:ext uri="{FF2B5EF4-FFF2-40B4-BE49-F238E27FC236}">
                <a16:creationId xmlns:a16="http://schemas.microsoft.com/office/drawing/2014/main" id="{16A47A18-C354-3D42-BD8F-09B59C809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2252" y="5867871"/>
            <a:ext cx="1940849" cy="652831"/>
          </a:xfrm>
          <a:prstGeom prst="rect">
            <a:avLst/>
          </a:prstGeom>
        </p:spPr>
      </p:pic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AB0C4891-65FF-C046-972E-2DF2DD5C7917}"/>
              </a:ext>
            </a:extLst>
          </p:cNvPr>
          <p:cNvSpPr txBox="1"/>
          <p:nvPr/>
        </p:nvSpPr>
        <p:spPr>
          <a:xfrm>
            <a:off x="817936" y="5963453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データセット</a:t>
            </a: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11FE7CB0-7604-5547-B1E3-2D405D98B210}"/>
              </a:ext>
            </a:extLst>
          </p:cNvPr>
          <p:cNvSpPr txBox="1"/>
          <p:nvPr/>
        </p:nvSpPr>
        <p:spPr>
          <a:xfrm>
            <a:off x="4273986" y="548438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伸び</a:t>
            </a: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71A75CB5-62C5-084E-A828-729F32A672A2}"/>
              </a:ext>
            </a:extLst>
          </p:cNvPr>
          <p:cNvSpPr txBox="1"/>
          <p:nvPr/>
        </p:nvSpPr>
        <p:spPr>
          <a:xfrm>
            <a:off x="3432517" y="548438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荷重</a:t>
            </a:r>
          </a:p>
        </p:txBody>
      </p:sp>
    </p:spTree>
    <p:extLst>
      <p:ext uri="{BB962C8B-B14F-4D97-AF65-F5344CB8AC3E}">
        <p14:creationId xmlns:p14="http://schemas.microsoft.com/office/powerpoint/2010/main" val="1424546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1431950-E8EF-8240-962D-F4DE6B4E50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観測と予測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ECA4913F-AF73-524B-BDAE-1495A280258A}"/>
              </a:ext>
            </a:extLst>
          </p:cNvPr>
          <p:cNvGrpSpPr/>
          <p:nvPr/>
        </p:nvGrpSpPr>
        <p:grpSpPr>
          <a:xfrm>
            <a:off x="2555776" y="1844824"/>
            <a:ext cx="3778674" cy="3065749"/>
            <a:chOff x="4777864" y="1880779"/>
            <a:chExt cx="3999131" cy="3244612"/>
          </a:xfrm>
        </p:grpSpPr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05FA6564-ED3C-2A4A-B28E-F4837D887266}"/>
                </a:ext>
              </a:extLst>
            </p:cNvPr>
            <p:cNvCxnSpPr/>
            <p:nvPr/>
          </p:nvCxnSpPr>
          <p:spPr>
            <a:xfrm flipV="1">
              <a:off x="5123304" y="2277019"/>
              <a:ext cx="0" cy="27838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600A0651-48A6-9345-BD46-FF3A297DFEC1}"/>
                </a:ext>
              </a:extLst>
            </p:cNvPr>
            <p:cNvCxnSpPr>
              <a:cxnSpLocks/>
            </p:cNvCxnSpPr>
            <p:nvPr/>
          </p:nvCxnSpPr>
          <p:spPr>
            <a:xfrm>
              <a:off x="4788024" y="4705259"/>
              <a:ext cx="332232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ACD3AF12-D5A5-5E47-9801-308DB3435041}"/>
                </a:ext>
              </a:extLst>
            </p:cNvPr>
            <p:cNvSpPr txBox="1"/>
            <p:nvPr/>
          </p:nvSpPr>
          <p:spPr>
            <a:xfrm>
              <a:off x="4777864" y="475605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/>
                <a:t>0</a:t>
              </a:r>
              <a:endParaRPr kumimoji="1" lang="ja-JP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0DEE3A88-E762-4645-8FBA-046093613688}"/>
                </a:ext>
              </a:extLst>
            </p:cNvPr>
            <p:cNvSpPr txBox="1"/>
            <p:nvPr/>
          </p:nvSpPr>
          <p:spPr>
            <a:xfrm>
              <a:off x="8130664" y="452237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荷重</a:t>
              </a: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8B49B0C0-FF22-F94B-9D8E-4AB63815E0C4}"/>
                </a:ext>
              </a:extLst>
            </p:cNvPr>
            <p:cNvSpPr txBox="1"/>
            <p:nvPr/>
          </p:nvSpPr>
          <p:spPr>
            <a:xfrm>
              <a:off x="4777864" y="188077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伸び</a:t>
              </a:r>
            </a:p>
          </p:txBody>
        </p:sp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AF8FD502-58FF-DE4F-8FB9-38C6821B65F8}"/>
                </a:ext>
              </a:extLst>
            </p:cNvPr>
            <p:cNvSpPr/>
            <p:nvPr/>
          </p:nvSpPr>
          <p:spPr>
            <a:xfrm>
              <a:off x="5417944" y="4319179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" name="直線コネクタ 9">
              <a:extLst>
                <a:ext uri="{FF2B5EF4-FFF2-40B4-BE49-F238E27FC236}">
                  <a16:creationId xmlns:a16="http://schemas.microsoft.com/office/drawing/2014/main" id="{8433E15B-F6D7-674B-8151-1EC68AB6BA6A}"/>
                </a:ext>
              </a:extLst>
            </p:cNvPr>
            <p:cNvCxnSpPr/>
            <p:nvPr/>
          </p:nvCxnSpPr>
          <p:spPr>
            <a:xfrm flipV="1">
              <a:off x="5133464" y="2845979"/>
              <a:ext cx="3017520" cy="184912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AE60B3DC-CD5F-304E-A44F-95F364ACBE0F}"/>
                </a:ext>
              </a:extLst>
            </p:cNvPr>
            <p:cNvSpPr/>
            <p:nvPr/>
          </p:nvSpPr>
          <p:spPr>
            <a:xfrm>
              <a:off x="6088504" y="4105819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円/楕円 11">
              <a:extLst>
                <a:ext uri="{FF2B5EF4-FFF2-40B4-BE49-F238E27FC236}">
                  <a16:creationId xmlns:a16="http://schemas.microsoft.com/office/drawing/2014/main" id="{697B434D-A37D-7D48-824E-E68A93658300}"/>
                </a:ext>
              </a:extLst>
            </p:cNvPr>
            <p:cNvSpPr/>
            <p:nvPr/>
          </p:nvSpPr>
          <p:spPr>
            <a:xfrm>
              <a:off x="6748904" y="3638459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8C0C3706-18A3-DC47-9192-E69E705D3371}"/>
                </a:ext>
              </a:extLst>
            </p:cNvPr>
            <p:cNvSpPr/>
            <p:nvPr/>
          </p:nvSpPr>
          <p:spPr>
            <a:xfrm>
              <a:off x="7307704" y="3191419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円/楕円 13">
              <a:extLst>
                <a:ext uri="{FF2B5EF4-FFF2-40B4-BE49-F238E27FC236}">
                  <a16:creationId xmlns:a16="http://schemas.microsoft.com/office/drawing/2014/main" id="{87CD574D-EA59-FA44-AE71-C75294E9678C}"/>
                </a:ext>
              </a:extLst>
            </p:cNvPr>
            <p:cNvSpPr/>
            <p:nvPr/>
          </p:nvSpPr>
          <p:spPr>
            <a:xfrm>
              <a:off x="7968104" y="2906939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円/楕円 14">
              <a:extLst>
                <a:ext uri="{FF2B5EF4-FFF2-40B4-BE49-F238E27FC236}">
                  <a16:creationId xmlns:a16="http://schemas.microsoft.com/office/drawing/2014/main" id="{76870221-EFF6-6D46-8D90-D05326BEF7F9}"/>
                </a:ext>
              </a:extLst>
            </p:cNvPr>
            <p:cNvSpPr/>
            <p:nvPr/>
          </p:nvSpPr>
          <p:spPr>
            <a:xfrm>
              <a:off x="5499224" y="2612299"/>
              <a:ext cx="132080" cy="13208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D64E00A2-E481-B341-9AE1-3CE0CF9D1DBE}"/>
                </a:ext>
              </a:extLst>
            </p:cNvPr>
            <p:cNvSpPr txBox="1"/>
            <p:nvPr/>
          </p:nvSpPr>
          <p:spPr>
            <a:xfrm>
              <a:off x="5610984" y="2510699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観測値</a:t>
              </a:r>
            </a:p>
          </p:txBody>
        </p:sp>
        <p:sp>
          <p:nvSpPr>
            <p:cNvPr id="17" name="角丸四角形 16">
              <a:extLst>
                <a:ext uri="{FF2B5EF4-FFF2-40B4-BE49-F238E27FC236}">
                  <a16:creationId xmlns:a16="http://schemas.microsoft.com/office/drawing/2014/main" id="{24357693-E3B2-474F-BAA8-1A843053559B}"/>
                </a:ext>
              </a:extLst>
            </p:cNvPr>
            <p:cNvSpPr/>
            <p:nvPr/>
          </p:nvSpPr>
          <p:spPr>
            <a:xfrm>
              <a:off x="5356984" y="2480219"/>
              <a:ext cx="1127760" cy="426720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9D749C33-DF7F-7442-AA15-AD64314C8BAB}"/>
              </a:ext>
            </a:extLst>
          </p:cNvPr>
          <p:cNvSpPr txBox="1"/>
          <p:nvPr/>
        </p:nvSpPr>
        <p:spPr>
          <a:xfrm>
            <a:off x="1455039" y="1147961"/>
            <a:ext cx="572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先程のデータセットをグラフにしてみる</a:t>
            </a:r>
          </a:p>
        </p:txBody>
      </p:sp>
      <p:pic>
        <p:nvPicPr>
          <p:cNvPr id="22" name="図 21">
            <a:extLst>
              <a:ext uri="{FF2B5EF4-FFF2-40B4-BE49-F238E27FC236}">
                <a16:creationId xmlns:a16="http://schemas.microsoft.com/office/drawing/2014/main" id="{12F9945F-87E7-8F4E-85C8-A4D951A2F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940" y="5194843"/>
            <a:ext cx="2004430" cy="458155"/>
          </a:xfrm>
          <a:prstGeom prst="rect">
            <a:avLst/>
          </a:prstGeom>
        </p:spPr>
      </p:pic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40160AA0-1D06-FD45-A0B8-4EB6B69550B7}"/>
              </a:ext>
            </a:extLst>
          </p:cNvPr>
          <p:cNvSpPr txBox="1"/>
          <p:nvPr/>
        </p:nvSpPr>
        <p:spPr>
          <a:xfrm>
            <a:off x="3342969" y="5113571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の関係が予想される</a:t>
            </a:r>
          </a:p>
        </p:txBody>
      </p:sp>
      <p:sp>
        <p:nvSpPr>
          <p:cNvPr id="24" name="下矢印 23">
            <a:extLst>
              <a:ext uri="{FF2B5EF4-FFF2-40B4-BE49-F238E27FC236}">
                <a16:creationId xmlns:a16="http://schemas.microsoft.com/office/drawing/2014/main" id="{F7957795-813E-2046-B5C7-CB6DF615ABFB}"/>
              </a:ext>
            </a:extLst>
          </p:cNvPr>
          <p:cNvSpPr/>
          <p:nvPr/>
        </p:nvSpPr>
        <p:spPr>
          <a:xfrm rot="16200000">
            <a:off x="2345675" y="5941292"/>
            <a:ext cx="438580" cy="413672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DABFDF5E-6511-734B-8DA3-D9DCBBC4D990}"/>
              </a:ext>
            </a:extLst>
          </p:cNvPr>
          <p:cNvSpPr txBox="1"/>
          <p:nvPr/>
        </p:nvSpPr>
        <p:spPr>
          <a:xfrm>
            <a:off x="2906867" y="5899921"/>
            <a:ext cx="3393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最小二乗法で</a:t>
            </a:r>
            <a:r>
              <a:rPr kumimoji="1" lang="en-US" altLang="ja-JP" sz="2400" dirty="0"/>
              <a:t>a</a:t>
            </a:r>
            <a:r>
              <a:rPr kumimoji="1" lang="ja-JP" altLang="en-US" sz="2400"/>
              <a:t>を決める</a:t>
            </a:r>
          </a:p>
        </p:txBody>
      </p:sp>
    </p:spTree>
    <p:extLst>
      <p:ext uri="{BB962C8B-B14F-4D97-AF65-F5344CB8AC3E}">
        <p14:creationId xmlns:p14="http://schemas.microsoft.com/office/powerpoint/2010/main" val="2596018493"/>
      </p:ext>
    </p:extLst>
  </p:cSld>
  <p:clrMapOvr>
    <a:masterClrMapping/>
  </p:clrMapOvr>
</p:sld>
</file>

<file path=ppt/theme/theme1.xml><?xml version="1.0" encoding="utf-8"?>
<a:theme xmlns:a="http://schemas.openxmlformats.org/drawingml/2006/main" name="パーセル">
  <a:themeElements>
    <a:clrScheme name="パーセル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パーセル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{11DA09EC-ABC8-2D40-8DBB-00E840906C4E}tf10001120</Template>
  <TotalTime>7586</TotalTime>
  <Words>560</Words>
  <Application>Microsoft Macintosh PowerPoint</Application>
  <PresentationFormat>画面に合わせる (4:3)</PresentationFormat>
  <Paragraphs>135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HGｺﾞｼｯｸE</vt:lpstr>
      <vt:lpstr>游ゴシック</vt:lpstr>
      <vt:lpstr>Arial</vt:lpstr>
      <vt:lpstr>Cambria Math</vt:lpstr>
      <vt:lpstr>Gill Sans MT</vt:lpstr>
      <vt:lpstr>パーセル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Microsoft Office User</cp:lastModifiedBy>
  <cp:revision>1451</cp:revision>
  <dcterms:created xsi:type="dcterms:W3CDTF">2019-01-02T05:23:01Z</dcterms:created>
  <dcterms:modified xsi:type="dcterms:W3CDTF">2020-01-11T10:48:32Z</dcterms:modified>
</cp:coreProperties>
</file>

<file path=docProps/thumbnail.jpeg>
</file>